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7.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4" r:id="rId4"/>
    <p:sldMasterId id="2147483681" r:id="rId5"/>
  </p:sldMasterIdLst>
  <p:sldIdLst>
    <p:sldId id="394" r:id="rId6"/>
    <p:sldId id="256" r:id="rId7"/>
    <p:sldId id="257" r:id="rId8"/>
    <p:sldId id="258" r:id="rId9"/>
    <p:sldId id="293" r:id="rId10"/>
    <p:sldId id="294" r:id="rId11"/>
    <p:sldId id="295"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395" r:id="rId47"/>
    <p:sldId id="396" r:id="rId48"/>
    <p:sldId id="397" r:id="rId49"/>
    <p:sldId id="398" r:id="rId50"/>
    <p:sldId id="399" r:id="rId51"/>
    <p:sldId id="400" r:id="rId52"/>
    <p:sldId id="401" r:id="rId53"/>
    <p:sldId id="402" r:id="rId54"/>
    <p:sldId id="403" r:id="rId55"/>
    <p:sldId id="404" r:id="rId56"/>
    <p:sldId id="405" r:id="rId57"/>
    <p:sldId id="406" r:id="rId58"/>
    <p:sldId id="407" r:id="rId59"/>
    <p:sldId id="408" r:id="rId60"/>
    <p:sldId id="409" r:id="rId61"/>
    <p:sldId id="410" r:id="rId62"/>
    <p:sldId id="411" r:id="rId63"/>
    <p:sldId id="412" r:id="rId64"/>
    <p:sldId id="413" r:id="rId65"/>
    <p:sldId id="414" r:id="rId66"/>
    <p:sldId id="415" r:id="rId67"/>
    <p:sldId id="416" r:id="rId68"/>
    <p:sldId id="417" r:id="rId69"/>
    <p:sldId id="418" r:id="rId70"/>
    <p:sldId id="419" r:id="rId71"/>
  </p:sldIdLst>
  <p:sldSz cx="12192000" cy="6858000"/>
  <p:notesSz cx="6858000" cy="9144000"/>
  <p:embeddedFontLst>
    <p:embeddedFont>
      <p:font typeface="Kepler Std" panose="0204060306070A060204" charset="0"/>
      <p:regular r:id="rId72"/>
      <p:bold r:id="rId73"/>
    </p:embeddedFont>
    <p:embeddedFont>
      <p:font typeface="Pathway Gothic One" panose="020B0604020202020204" charset="0"/>
      <p:regular r:id="rId74"/>
    </p:embeddedFont>
    <p:embeddedFont>
      <p:font typeface="Roboto" panose="02000000000000000000" pitchFamily="2" charset="0"/>
      <p:regular r:id="rId75"/>
      <p:bold r:id="rId76"/>
      <p:italic r:id="rId77"/>
      <p:boldItalic r:id="rId78"/>
    </p:embeddedFont>
  </p:embeddedFontLst>
  <p:custDataLst>
    <p:tags r:id="rId7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9A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F2F752-F188-4A84-AE1B-F1A50FCA2E47}" v="2" dt="2023-11-16T16:11:56.2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61" d="100"/>
          <a:sy n="161" d="100"/>
        </p:scale>
        <p:origin x="232" y="1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microsoft.com/office/2016/11/relationships/changesInfo" Target="changesInfos/changesInfo1.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font" Target="fonts/font3.fntdata"/><Relationship Id="rId79" Type="http://schemas.openxmlformats.org/officeDocument/2006/relationships/tags" Target="tags/tag1.xml"/><Relationship Id="rId5" Type="http://schemas.openxmlformats.org/officeDocument/2006/relationships/slideMaster" Target="slideMasters/slideMaster2.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font" Target="fonts/font6.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1.fntdata"/><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font" Target="fonts/font4.fntdata"/><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font" Target="fonts/font2.fntdata"/><Relationship Id="rId78" Type="http://schemas.openxmlformats.org/officeDocument/2006/relationships/font" Target="fonts/font7.fntdata"/><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font" Target="fonts/font5.fntdata"/><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61" Type="http://schemas.openxmlformats.org/officeDocument/2006/relationships/slide" Target="slides/slide56.xml"/><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Guerrero" userId="1f3c2090-23d4-4586-97db-579ffc9c77e2" providerId="ADAL" clId="{2EF2F752-F188-4A84-AE1B-F1A50FCA2E47}"/>
    <pc:docChg chg="addSld modSld sldOrd">
      <pc:chgData name="Juan Guerrero" userId="1f3c2090-23d4-4586-97db-579ffc9c77e2" providerId="ADAL" clId="{2EF2F752-F188-4A84-AE1B-F1A50FCA2E47}" dt="2023-11-16T16:11:56.212" v="35"/>
      <pc:docMkLst>
        <pc:docMk/>
      </pc:docMkLst>
      <pc:sldChg chg="modSp add mod ord">
        <pc:chgData name="Juan Guerrero" userId="1f3c2090-23d4-4586-97db-579ffc9c77e2" providerId="ADAL" clId="{2EF2F752-F188-4A84-AE1B-F1A50FCA2E47}" dt="2023-11-16T16:11:46.596" v="34" actId="20577"/>
        <pc:sldMkLst>
          <pc:docMk/>
          <pc:sldMk cId="0" sldId="394"/>
        </pc:sldMkLst>
        <pc:spChg chg="mod">
          <ac:chgData name="Juan Guerrero" userId="1f3c2090-23d4-4586-97db-579ffc9c77e2" providerId="ADAL" clId="{2EF2F752-F188-4A84-AE1B-F1A50FCA2E47}" dt="2023-11-16T16:11:46.596" v="34" actId="20577"/>
          <ac:spMkLst>
            <pc:docMk/>
            <pc:sldMk cId="0" sldId="394"/>
            <ac:spMk id="2" creationId="{00000000-0000-0000-0000-000000000000}"/>
          </ac:spMkLst>
        </pc:spChg>
        <pc:spChg chg="mod">
          <ac:chgData name="Juan Guerrero" userId="1f3c2090-23d4-4586-97db-579ffc9c77e2" providerId="ADAL" clId="{2EF2F752-F188-4A84-AE1B-F1A50FCA2E47}" dt="2023-11-16T16:11:40.210" v="4" actId="20577"/>
          <ac:spMkLst>
            <pc:docMk/>
            <pc:sldMk cId="0" sldId="394"/>
            <ac:spMk id="10" creationId="{2C1C1084-3580-3A1B-C1A6-07237DD88BD8}"/>
          </ac:spMkLst>
        </pc:spChg>
      </pc:sldChg>
      <pc:sldChg chg="add">
        <pc:chgData name="Juan Guerrero" userId="1f3c2090-23d4-4586-97db-579ffc9c77e2" providerId="ADAL" clId="{2EF2F752-F188-4A84-AE1B-F1A50FCA2E47}" dt="2023-11-16T16:11:56.212" v="35"/>
        <pc:sldMkLst>
          <pc:docMk/>
          <pc:sldMk cId="0" sldId="395"/>
        </pc:sldMkLst>
      </pc:sldChg>
      <pc:sldChg chg="add">
        <pc:chgData name="Juan Guerrero" userId="1f3c2090-23d4-4586-97db-579ffc9c77e2" providerId="ADAL" clId="{2EF2F752-F188-4A84-AE1B-F1A50FCA2E47}" dt="2023-11-16T16:11:56.212" v="35"/>
        <pc:sldMkLst>
          <pc:docMk/>
          <pc:sldMk cId="0" sldId="396"/>
        </pc:sldMkLst>
      </pc:sldChg>
      <pc:sldChg chg="add">
        <pc:chgData name="Juan Guerrero" userId="1f3c2090-23d4-4586-97db-579ffc9c77e2" providerId="ADAL" clId="{2EF2F752-F188-4A84-AE1B-F1A50FCA2E47}" dt="2023-11-16T16:11:56.212" v="35"/>
        <pc:sldMkLst>
          <pc:docMk/>
          <pc:sldMk cId="0" sldId="397"/>
        </pc:sldMkLst>
      </pc:sldChg>
      <pc:sldChg chg="add">
        <pc:chgData name="Juan Guerrero" userId="1f3c2090-23d4-4586-97db-579ffc9c77e2" providerId="ADAL" clId="{2EF2F752-F188-4A84-AE1B-F1A50FCA2E47}" dt="2023-11-16T16:11:56.212" v="35"/>
        <pc:sldMkLst>
          <pc:docMk/>
          <pc:sldMk cId="3734212959" sldId="398"/>
        </pc:sldMkLst>
      </pc:sldChg>
      <pc:sldChg chg="add">
        <pc:chgData name="Juan Guerrero" userId="1f3c2090-23d4-4586-97db-579ffc9c77e2" providerId="ADAL" clId="{2EF2F752-F188-4A84-AE1B-F1A50FCA2E47}" dt="2023-11-16T16:11:56.212" v="35"/>
        <pc:sldMkLst>
          <pc:docMk/>
          <pc:sldMk cId="0" sldId="399"/>
        </pc:sldMkLst>
      </pc:sldChg>
      <pc:sldChg chg="add">
        <pc:chgData name="Juan Guerrero" userId="1f3c2090-23d4-4586-97db-579ffc9c77e2" providerId="ADAL" clId="{2EF2F752-F188-4A84-AE1B-F1A50FCA2E47}" dt="2023-11-16T16:11:56.212" v="35"/>
        <pc:sldMkLst>
          <pc:docMk/>
          <pc:sldMk cId="0" sldId="400"/>
        </pc:sldMkLst>
      </pc:sldChg>
      <pc:sldChg chg="add">
        <pc:chgData name="Juan Guerrero" userId="1f3c2090-23d4-4586-97db-579ffc9c77e2" providerId="ADAL" clId="{2EF2F752-F188-4A84-AE1B-F1A50FCA2E47}" dt="2023-11-16T16:11:56.212" v="35"/>
        <pc:sldMkLst>
          <pc:docMk/>
          <pc:sldMk cId="0" sldId="401"/>
        </pc:sldMkLst>
      </pc:sldChg>
      <pc:sldChg chg="add">
        <pc:chgData name="Juan Guerrero" userId="1f3c2090-23d4-4586-97db-579ffc9c77e2" providerId="ADAL" clId="{2EF2F752-F188-4A84-AE1B-F1A50FCA2E47}" dt="2023-11-16T16:11:56.212" v="35"/>
        <pc:sldMkLst>
          <pc:docMk/>
          <pc:sldMk cId="0" sldId="402"/>
        </pc:sldMkLst>
      </pc:sldChg>
      <pc:sldChg chg="add">
        <pc:chgData name="Juan Guerrero" userId="1f3c2090-23d4-4586-97db-579ffc9c77e2" providerId="ADAL" clId="{2EF2F752-F188-4A84-AE1B-F1A50FCA2E47}" dt="2023-11-16T16:11:56.212" v="35"/>
        <pc:sldMkLst>
          <pc:docMk/>
          <pc:sldMk cId="0" sldId="403"/>
        </pc:sldMkLst>
      </pc:sldChg>
      <pc:sldChg chg="add">
        <pc:chgData name="Juan Guerrero" userId="1f3c2090-23d4-4586-97db-579ffc9c77e2" providerId="ADAL" clId="{2EF2F752-F188-4A84-AE1B-F1A50FCA2E47}" dt="2023-11-16T16:11:56.212" v="35"/>
        <pc:sldMkLst>
          <pc:docMk/>
          <pc:sldMk cId="0" sldId="404"/>
        </pc:sldMkLst>
      </pc:sldChg>
      <pc:sldChg chg="add">
        <pc:chgData name="Juan Guerrero" userId="1f3c2090-23d4-4586-97db-579ffc9c77e2" providerId="ADAL" clId="{2EF2F752-F188-4A84-AE1B-F1A50FCA2E47}" dt="2023-11-16T16:11:56.212" v="35"/>
        <pc:sldMkLst>
          <pc:docMk/>
          <pc:sldMk cId="0" sldId="405"/>
        </pc:sldMkLst>
      </pc:sldChg>
      <pc:sldChg chg="add">
        <pc:chgData name="Juan Guerrero" userId="1f3c2090-23d4-4586-97db-579ffc9c77e2" providerId="ADAL" clId="{2EF2F752-F188-4A84-AE1B-F1A50FCA2E47}" dt="2023-11-16T16:11:56.212" v="35"/>
        <pc:sldMkLst>
          <pc:docMk/>
          <pc:sldMk cId="0" sldId="406"/>
        </pc:sldMkLst>
      </pc:sldChg>
      <pc:sldChg chg="add">
        <pc:chgData name="Juan Guerrero" userId="1f3c2090-23d4-4586-97db-579ffc9c77e2" providerId="ADAL" clId="{2EF2F752-F188-4A84-AE1B-F1A50FCA2E47}" dt="2023-11-16T16:11:56.212" v="35"/>
        <pc:sldMkLst>
          <pc:docMk/>
          <pc:sldMk cId="0" sldId="407"/>
        </pc:sldMkLst>
      </pc:sldChg>
      <pc:sldChg chg="add">
        <pc:chgData name="Juan Guerrero" userId="1f3c2090-23d4-4586-97db-579ffc9c77e2" providerId="ADAL" clId="{2EF2F752-F188-4A84-AE1B-F1A50FCA2E47}" dt="2023-11-16T16:11:56.212" v="35"/>
        <pc:sldMkLst>
          <pc:docMk/>
          <pc:sldMk cId="0" sldId="408"/>
        </pc:sldMkLst>
      </pc:sldChg>
      <pc:sldChg chg="add">
        <pc:chgData name="Juan Guerrero" userId="1f3c2090-23d4-4586-97db-579ffc9c77e2" providerId="ADAL" clId="{2EF2F752-F188-4A84-AE1B-F1A50FCA2E47}" dt="2023-11-16T16:11:56.212" v="35"/>
        <pc:sldMkLst>
          <pc:docMk/>
          <pc:sldMk cId="0" sldId="409"/>
        </pc:sldMkLst>
      </pc:sldChg>
      <pc:sldChg chg="add">
        <pc:chgData name="Juan Guerrero" userId="1f3c2090-23d4-4586-97db-579ffc9c77e2" providerId="ADAL" clId="{2EF2F752-F188-4A84-AE1B-F1A50FCA2E47}" dt="2023-11-16T16:11:56.212" v="35"/>
        <pc:sldMkLst>
          <pc:docMk/>
          <pc:sldMk cId="0" sldId="410"/>
        </pc:sldMkLst>
      </pc:sldChg>
      <pc:sldChg chg="add">
        <pc:chgData name="Juan Guerrero" userId="1f3c2090-23d4-4586-97db-579ffc9c77e2" providerId="ADAL" clId="{2EF2F752-F188-4A84-AE1B-F1A50FCA2E47}" dt="2023-11-16T16:11:56.212" v="35"/>
        <pc:sldMkLst>
          <pc:docMk/>
          <pc:sldMk cId="0" sldId="411"/>
        </pc:sldMkLst>
      </pc:sldChg>
      <pc:sldChg chg="add">
        <pc:chgData name="Juan Guerrero" userId="1f3c2090-23d4-4586-97db-579ffc9c77e2" providerId="ADAL" clId="{2EF2F752-F188-4A84-AE1B-F1A50FCA2E47}" dt="2023-11-16T16:11:56.212" v="35"/>
        <pc:sldMkLst>
          <pc:docMk/>
          <pc:sldMk cId="0" sldId="412"/>
        </pc:sldMkLst>
      </pc:sldChg>
      <pc:sldChg chg="add">
        <pc:chgData name="Juan Guerrero" userId="1f3c2090-23d4-4586-97db-579ffc9c77e2" providerId="ADAL" clId="{2EF2F752-F188-4A84-AE1B-F1A50FCA2E47}" dt="2023-11-16T16:11:56.212" v="35"/>
        <pc:sldMkLst>
          <pc:docMk/>
          <pc:sldMk cId="0" sldId="413"/>
        </pc:sldMkLst>
      </pc:sldChg>
      <pc:sldChg chg="add">
        <pc:chgData name="Juan Guerrero" userId="1f3c2090-23d4-4586-97db-579ffc9c77e2" providerId="ADAL" clId="{2EF2F752-F188-4A84-AE1B-F1A50FCA2E47}" dt="2023-11-16T16:11:56.212" v="35"/>
        <pc:sldMkLst>
          <pc:docMk/>
          <pc:sldMk cId="0" sldId="414"/>
        </pc:sldMkLst>
      </pc:sldChg>
      <pc:sldChg chg="add">
        <pc:chgData name="Juan Guerrero" userId="1f3c2090-23d4-4586-97db-579ffc9c77e2" providerId="ADAL" clId="{2EF2F752-F188-4A84-AE1B-F1A50FCA2E47}" dt="2023-11-16T16:11:56.212" v="35"/>
        <pc:sldMkLst>
          <pc:docMk/>
          <pc:sldMk cId="0" sldId="415"/>
        </pc:sldMkLst>
      </pc:sldChg>
      <pc:sldChg chg="add">
        <pc:chgData name="Juan Guerrero" userId="1f3c2090-23d4-4586-97db-579ffc9c77e2" providerId="ADAL" clId="{2EF2F752-F188-4A84-AE1B-F1A50FCA2E47}" dt="2023-11-16T16:11:56.212" v="35"/>
        <pc:sldMkLst>
          <pc:docMk/>
          <pc:sldMk cId="0" sldId="416"/>
        </pc:sldMkLst>
      </pc:sldChg>
      <pc:sldChg chg="add">
        <pc:chgData name="Juan Guerrero" userId="1f3c2090-23d4-4586-97db-579ffc9c77e2" providerId="ADAL" clId="{2EF2F752-F188-4A84-AE1B-F1A50FCA2E47}" dt="2023-11-16T16:11:56.212" v="35"/>
        <pc:sldMkLst>
          <pc:docMk/>
          <pc:sldMk cId="0" sldId="417"/>
        </pc:sldMkLst>
      </pc:sldChg>
      <pc:sldChg chg="add">
        <pc:chgData name="Juan Guerrero" userId="1f3c2090-23d4-4586-97db-579ffc9c77e2" providerId="ADAL" clId="{2EF2F752-F188-4A84-AE1B-F1A50FCA2E47}" dt="2023-11-16T16:11:56.212" v="35"/>
        <pc:sldMkLst>
          <pc:docMk/>
          <pc:sldMk cId="0" sldId="418"/>
        </pc:sldMkLst>
      </pc:sldChg>
      <pc:sldChg chg="add">
        <pc:chgData name="Juan Guerrero" userId="1f3c2090-23d4-4586-97db-579ffc9c77e2" providerId="ADAL" clId="{2EF2F752-F188-4A84-AE1B-F1A50FCA2E47}" dt="2023-11-16T16:11:56.212" v="35"/>
        <pc:sldMkLst>
          <pc:docMk/>
          <pc:sldMk cId="0" sldId="41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cNvSpPr>
            <a:spLocks noGrp="1"/>
          </p:cNvSpPr>
          <p:nvPr>
            <p:ph idx="1" hasCustomPrompt="1"/>
          </p:nvPr>
        </p:nvSpPr>
        <p:spPr>
          <a:xfrm>
            <a:off x="838200" y="1280161"/>
            <a:ext cx="10515600" cy="4812729"/>
          </a:xfrm>
          <a:effectLst/>
        </p:spPr>
        <p:txBody>
          <a:bodyPr>
            <a:normAutofit/>
          </a:bodyPr>
          <a:lstStyle>
            <a:lvl1pPr>
              <a:defRPr baseline="0">
                <a:latin typeface="Roboto" panose="02000000000000000000" pitchFamily="2" charset="0"/>
              </a:defRPr>
            </a:lvl1pPr>
            <a:lvl2pPr>
              <a:defRPr baseline="0">
                <a:latin typeface="Roboto" panose="02000000000000000000" pitchFamily="2" charset="0"/>
              </a:defRPr>
            </a:lvl2pPr>
            <a:lvl3pPr>
              <a:defRPr baseline="0">
                <a:latin typeface="Roboto" panose="02000000000000000000" pitchFamily="2" charset="0"/>
              </a:defRPr>
            </a:lvl3pPr>
            <a:lvl4pPr>
              <a:defRPr baseline="0">
                <a:latin typeface="Roboto" panose="02000000000000000000" pitchFamily="2" charset="0"/>
              </a:defRPr>
            </a:lvl4pPr>
            <a:lvl5pPr>
              <a:defRPr baseline="0">
                <a:latin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19788072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Slide">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
        <p:nvSpPr>
          <p:cNvPr id="6" name="Content"/>
          <p:cNvSpPr>
            <a:spLocks noGrp="1"/>
          </p:cNvSpPr>
          <p:nvPr>
            <p:ph type="pic" sz="quarter" idx="10"/>
          </p:nvPr>
        </p:nvSpPr>
        <p:spPr>
          <a:xfrm>
            <a:off x="182880" y="1280160"/>
            <a:ext cx="11695176" cy="5013880"/>
          </a:xfrm>
        </p:spPr>
        <p:txBody>
          <a:bodyPr/>
          <a:lstStyle>
            <a:lvl1pPr marL="0" indent="0">
              <a:buNone/>
              <a:defRPr/>
            </a:lvl1pPr>
          </a:lstStyle>
          <a:p>
            <a:r>
              <a:rPr lang="en-US"/>
              <a:t>Click icon to add picture</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253980924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cNvSpPr>
            <a:spLocks noGrp="1"/>
          </p:cNvSpPr>
          <p:nvPr>
            <p:ph sz="half" idx="2"/>
          </p:nvPr>
        </p:nvSpPr>
        <p:spPr>
          <a:xfrm>
            <a:off x="6172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roduct"/>
          <p:cNvSpPr txBox="1"/>
          <p:nvPr userDrawn="1"/>
        </p:nvSpPr>
        <p:spPr>
          <a:xfrm>
            <a:off x="391094" y="6294040"/>
            <a:ext cx="3474323" cy="221836"/>
          </a:xfrm>
          <a:prstGeom prst="rect">
            <a:avLst/>
          </a:prstGeom>
        </p:spPr>
        <p:txBody>
          <a:bodyPr lIns="0" tIns="0" rIns="0" bIns="0" anchor="ctr" anchorCtr="0">
            <a:noAutofit/>
          </a:bodyPr>
          <a:lstStyle>
            <a:lvl1pPr marL="0" indent="0" algn="l" defTabSz="914400" rtl="0" eaLnBrk="1" latinLnBrk="0" hangingPunct="1">
              <a:lnSpc>
                <a:spcPct val="90000"/>
              </a:lnSpc>
              <a:spcBef>
                <a:spcPts val="1000"/>
              </a:spcBef>
              <a:buFontTx/>
              <a:buNone/>
              <a:defRPr sz="1400" b="0" kern="1200">
                <a:solidFill>
                  <a:srgbClr val="898989"/>
                </a:solidFill>
                <a:latin typeface="Coo Hew"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Swis721 Cn BT" panose="020B0506020202030204" pitchFamily="34" charset="0"/>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Swis721 Cn BT" panose="020B0506020202030204" pitchFamily="34" charset="0"/>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spc="70" baseline="0">
                <a:latin typeface="Pathway Gothic One" panose="02000506050000020004" pitchFamily="2" charset="0"/>
              </a:rPr>
              <a:t>PRODUCT</a:t>
            </a:r>
          </a:p>
        </p:txBody>
      </p:sp>
      <p:sp>
        <p:nvSpPr>
          <p:cNvPr id="6"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55478591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Only">
    <p:spTree>
      <p:nvGrpSpPr>
        <p:cNvPr id="1" name=""/>
        <p:cNvGrpSpPr/>
        <p:nvPr/>
      </p:nvGrpSpPr>
      <p:grpSpPr>
        <a:xfrm>
          <a:off x="0" y="0"/>
          <a:ext cx="0" cy="0"/>
          <a:chOff x="0" y="0"/>
          <a:chExt cx="0" cy="0"/>
        </a:xfrm>
      </p:grpSpPr>
      <p:sp>
        <p:nvSpPr>
          <p:cNvPr id="6" name="Content"/>
          <p:cNvSpPr>
            <a:spLocks noGrp="1"/>
          </p:cNvSpPr>
          <p:nvPr>
            <p:ph type="pic" sz="quarter" idx="10"/>
          </p:nvPr>
        </p:nvSpPr>
        <p:spPr>
          <a:xfrm>
            <a:off x="0" y="-19050"/>
            <a:ext cx="12192000" cy="6877050"/>
          </a:xfrm>
          <a:prstGeom prst="rect">
            <a:avLst/>
          </a:prstGeom>
        </p:spPr>
        <p:txBody>
          <a:bodyPr/>
          <a:lstStyle>
            <a:lvl1pPr marL="0" indent="0">
              <a:buNone/>
              <a:defRPr/>
            </a:lvl1pPr>
          </a:lstStyle>
          <a:p>
            <a:endParaRPr lang="en-US"/>
          </a:p>
        </p:txBody>
      </p:sp>
    </p:spTree>
    <p:extLst>
      <p:ext uri="{BB962C8B-B14F-4D97-AF65-F5344CB8AC3E}">
        <p14:creationId xmlns:p14="http://schemas.microsoft.com/office/powerpoint/2010/main" val="9721895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o Bumper Slid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Add Video Titles</a:t>
            </a:r>
          </a:p>
        </p:txBody>
      </p:sp>
      <p:sp>
        <p:nvSpPr>
          <p:cNvPr id="6"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pic>
        <p:nvPicPr>
          <p:cNvPr id="4" name="Picture 3" descr="A blue lock with a keyhole&#10;&#10;Description automatically generated"/>
          <p:cNvPicPr>
            <a:picLocks noChangeAspect="1"/>
          </p:cNvPicPr>
          <p:nvPr userDrawn="1"/>
        </p:nvPicPr>
        <p:blipFill>
          <a:blip r:embed="rId2"/>
          <a:srcRect/>
          <a:stretch>
            <a:fillRect/>
          </a:stretch>
        </p:blipFill>
        <p:spPr>
          <a:xfrm>
            <a:off x="2704405" y="1550719"/>
            <a:ext cx="6783187" cy="4239492"/>
          </a:xfrm>
          <a:prstGeom prst="rect">
            <a:avLst/>
          </a:prstGeom>
        </p:spPr>
      </p:pic>
    </p:spTree>
    <p:extLst>
      <p:ext uri="{BB962C8B-B14F-4D97-AF65-F5344CB8AC3E}">
        <p14:creationId xmlns:p14="http://schemas.microsoft.com/office/powerpoint/2010/main" val="181696604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p:cNvSpPr/>
          <p:nvPr/>
        </p:nvSpPr>
        <p:spPr>
          <a:xfrm>
            <a:off x="0" y="1"/>
            <a:ext cx="4506012" cy="6858000"/>
          </a:xfrm>
          <a:prstGeom prst="rect">
            <a:avLst/>
          </a:prstGeom>
          <a:solidFill>
            <a:srgbClr val="3338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58"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prstClr val="white"/>
              </a:solidFill>
              <a:effectLst/>
              <a:uLnTx/>
              <a:uFillTx/>
              <a:latin typeface="Roboto"/>
              <a:ea typeface="+mn-ea"/>
              <a:cs typeface="+mn-cs"/>
            </a:endParaRPr>
          </a:p>
        </p:txBody>
      </p:sp>
      <p:sp>
        <p:nvSpPr>
          <p:cNvPr id="7" name="Title"/>
          <p:cNvSpPr>
            <a:spLocks noGrp="1"/>
          </p:cNvSpPr>
          <p:nvPr>
            <p:ph type="ctrTitle" hasCustomPrompt="1"/>
            <p:custDataLst>
              <p:tags r:id="rId1"/>
            </p:custDataLst>
          </p:nvPr>
        </p:nvSpPr>
        <p:spPr>
          <a:xfrm>
            <a:off x="391093" y="1368557"/>
            <a:ext cx="3666557" cy="4120888"/>
          </a:xfrm>
          <a:prstGeom prst="rect">
            <a:avLst/>
          </a:prstGeom>
          <a:effectLst/>
        </p:spPr>
        <p:txBody>
          <a:bodyPr lIns="0" tIns="0" rIns="0" bIns="0" anchor="t" anchorCtr="0">
            <a:noAutofit/>
          </a:bodyPr>
          <a:lstStyle>
            <a:lvl1pPr algn="l">
              <a:defRPr sz="5000" baseline="0">
                <a:solidFill>
                  <a:schemeClr val="bg1"/>
                </a:solidFill>
                <a:latin typeface="Kepler Std" panose="0204060306070A060204" pitchFamily="18" charset="0"/>
              </a:defRPr>
            </a:lvl1pPr>
          </a:lstStyle>
          <a:p>
            <a:pPr>
              <a:lnSpc>
                <a:spcPct val="70000"/>
              </a:lnSpc>
            </a:pPr>
            <a:r>
              <a:rPr lang="en-US">
                <a:solidFill>
                  <a:schemeClr val="bg1"/>
                </a:solidFill>
              </a:rPr>
              <a:t>Title</a:t>
            </a:r>
            <a:endParaRPr lang="en-US" sz="12000" b="1">
              <a:solidFill>
                <a:schemeClr val="bg1"/>
              </a:solidFill>
            </a:endParaRPr>
          </a:p>
        </p:txBody>
      </p:sp>
      <p:sp>
        <p:nvSpPr>
          <p:cNvPr id="16" name="Index"/>
          <p:cNvSpPr>
            <a:spLocks noGrp="1"/>
          </p:cNvSpPr>
          <p:nvPr>
            <p:ph type="body" sz="quarter" idx="10" hasCustomPrompt="1"/>
          </p:nvPr>
        </p:nvSpPr>
        <p:spPr>
          <a:xfrm>
            <a:off x="391095" y="416187"/>
            <a:ext cx="581494" cy="479163"/>
          </a:xfrm>
          <a:ln w="12700">
            <a:solidFill>
              <a:schemeClr val="tx2">
                <a:lumMod val="60000"/>
                <a:lumOff val="40000"/>
              </a:schemeClr>
            </a:solidFill>
          </a:ln>
        </p:spPr>
        <p:txBody>
          <a:bodyPr lIns="91440" tIns="182880" rIns="91440" bIns="182880" anchor="ctr" anchorCtr="0">
            <a:noAutofit/>
          </a:bodyPr>
          <a:lstStyle>
            <a:lvl1pPr marL="0" indent="0" algn="ctr">
              <a:buNone/>
              <a:defRPr sz="1600" b="1">
                <a:solidFill>
                  <a:schemeClr val="bg1"/>
                </a:solidFill>
                <a:latin typeface="Kepler Std" panose="0204060306070A060204" pitchFamily="18" charset="0"/>
              </a:defRPr>
            </a:lvl1pPr>
          </a:lstStyle>
          <a:p>
            <a:pPr lvl="0"/>
            <a:r>
              <a:rPr lang="en-US"/>
              <a:t>Index</a:t>
            </a:r>
          </a:p>
        </p:txBody>
      </p:sp>
      <p:sp>
        <p:nvSpPr>
          <p:cNvPr id="3" name="Module"/>
          <p:cNvSpPr>
            <a:spLocks noGrp="1"/>
          </p:cNvSpPr>
          <p:nvPr>
            <p:ph type="body" sz="quarter" idx="11" hasCustomPrompt="1"/>
          </p:nvPr>
        </p:nvSpPr>
        <p:spPr>
          <a:xfrm>
            <a:off x="1088966" y="420890"/>
            <a:ext cx="2968683" cy="474460"/>
          </a:xfrm>
        </p:spPr>
        <p:txBody>
          <a:bodyPr lIns="0" tIns="0" rIns="0" bIns="0" anchor="ctr" anchorCtr="0">
            <a:noAutofit/>
          </a:bodyPr>
          <a:lstStyle>
            <a:lvl1pPr marL="0" indent="0" algn="l">
              <a:lnSpc>
                <a:spcPct val="80000"/>
              </a:lnSpc>
              <a:buNone/>
              <a:defRPr sz="1800" cap="all" spc="70" baseline="0">
                <a:solidFill>
                  <a:srgbClr val="FCBA33"/>
                </a:solidFill>
                <a:latin typeface="Pathway Gothic One" panose="02000506050000020004" pitchFamily="2" charset="0"/>
                <a:ea typeface="Coo Hew" pitchFamily="2" charset="0"/>
              </a:defRPr>
            </a:lvl1pPr>
          </a:lstStyle>
          <a:p>
            <a:pPr lvl="0"/>
            <a:r>
              <a:rPr lang="en-US"/>
              <a:t>MODULE</a:t>
            </a:r>
          </a:p>
        </p:txBody>
      </p:sp>
      <p:sp>
        <p:nvSpPr>
          <p:cNvPr id="4"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156641894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309B3-CC92-43B2-2EF1-E6BAF7C4BE9D}"/>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F41BB1A-CF75-E677-46E3-6B64497154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6682855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heme" Target="../theme/theme2.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8"/>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232407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0" r:id="rId5"/>
    <p:sldLayoutId id="2147483677" r:id="rId6"/>
  </p:sldLayoutIdLst>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10"/>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10"/>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10"/>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3"/>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6519445"/>
      </p:ext>
    </p:extLst>
  </p:cSld>
  <p:clrMap bg1="lt1" tx1="dk1" bg2="lt2" tx2="dk2" accent1="accent1" accent2="accent2" accent3="accent3" accent4="accent4" accent5="accent5" accent6="accent6" hlink="hlink" folHlink="folHlink"/>
  <p:sldLayoutIdLst>
    <p:sldLayoutId id="2147483682" r:id="rId1"/>
  </p:sldLayoutIdLst>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5"/>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5"/>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5"/>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5"/>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5"/>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4347162" cy="4120888"/>
          </a:xfrm>
        </p:spPr>
        <p:txBody>
          <a:bodyPr/>
          <a:lstStyle/>
          <a:p>
            <a:r>
              <a:rPr lang="en-US" sz="4400" dirty="0"/>
              <a:t>Data Protection and Compliance</a:t>
            </a:r>
          </a:p>
        </p:txBody>
      </p:sp>
      <p:sp>
        <p:nvSpPr>
          <p:cNvPr id="5" name="Product"/>
          <p:cNvSpPr>
            <a:spLocks noGrp="1"/>
          </p:cNvSpPr>
          <p:nvPr>
            <p:ph type="body" sz="quarter" idx="12" hasCustomPrompt="1"/>
          </p:nvPr>
        </p:nvSpPr>
        <p:spPr/>
        <p:txBody>
          <a:bodyPr/>
          <a:lstStyle/>
          <a:p>
            <a:r>
              <a:rPr lang="en-US"/>
              <a:t>Security Pro</a:t>
            </a:r>
          </a:p>
        </p:txBody>
      </p:sp>
      <p:sp>
        <p:nvSpPr>
          <p:cNvPr id="10" name="Module">
            <a:extLst>
              <a:ext uri="{FF2B5EF4-FFF2-40B4-BE49-F238E27FC236}">
                <a16:creationId xmlns:a16="http://schemas.microsoft.com/office/drawing/2014/main" id="{2C1C1084-3580-3A1B-C1A6-07237DD88BD8}"/>
              </a:ext>
              <a:ext uri="{C183D7F6-B498-43B3-948B-1728B52AA6E4}">
                <adec:decorative xmlns:adec="http://schemas.microsoft.com/office/drawing/2017/decorative" val="1"/>
              </a:ext>
            </a:extLst>
          </p:cNvPr>
          <p:cNvSpPr txBox="1">
            <a:spLocks/>
          </p:cNvSpPr>
          <p:nvPr/>
        </p:nvSpPr>
        <p:spPr>
          <a:xfrm>
            <a:off x="391093" y="491800"/>
            <a:ext cx="2968683" cy="474460"/>
          </a:xfrm>
          <a:prstGeom prst="rect">
            <a:avLst/>
          </a:prstGeom>
        </p:spPr>
        <p:txBody>
          <a:bodyPr vert="horz" lIns="0" tIns="0" rIns="0" bIns="0" rtlCol="0" anchor="ctr" anchorCtr="0">
            <a:noAutofit/>
          </a:bodyPr>
          <a:lstStyle>
            <a:lvl1pPr marL="0" indent="0" algn="l" defTabSz="914400" rtl="0" eaLnBrk="1" latinLnBrk="0" hangingPunct="1">
              <a:lnSpc>
                <a:spcPct val="80000"/>
              </a:lnSpc>
              <a:spcBef>
                <a:spcPts val="1000"/>
              </a:spcBef>
              <a:buFontTx/>
              <a:buNone/>
              <a:defRPr sz="1800" kern="1200" cap="all" spc="70" baseline="0">
                <a:solidFill>
                  <a:srgbClr val="FCBA33"/>
                </a:solidFill>
                <a:latin typeface="Pathway Gothic One" panose="02000506050000020004"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800" dirty="0"/>
              <a:t>Chapter 13</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Consequences of Breaches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nsequences of Brea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Consequences of Breaches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nsequences of Brea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Consequences of Breaches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nsequences of Brea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Identity Theft</a:t>
            </a:r>
          </a:p>
        </p:txBody>
      </p:sp>
      <p:sp>
        <p:nvSpPr>
          <p:cNvPr id="2" name="Content"/>
          <p:cNvSpPr>
            <a:spLocks noGrp="1"/>
          </p:cNvSpPr>
          <p:nvPr>
            <p:ph idx="1" hasCustomPrompt="1"/>
          </p:nvPr>
        </p:nvSpPr>
        <p:spPr/>
        <p:txBody>
          <a:bodyPr/>
          <a:lstStyle/>
          <a:p>
            <a:r>
              <a:rPr lang="en-US"/>
              <a:t>Occurs commonly today
Is challenging to fix
Can have long-lasting effects
Is difficult to prosecute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Fines</a:t>
            </a:r>
          </a:p>
        </p:txBody>
      </p:sp>
      <p:sp>
        <p:nvSpPr>
          <p:cNvPr id="2" name="Content"/>
          <p:cNvSpPr>
            <a:spLocks noGrp="1"/>
          </p:cNvSpPr>
          <p:nvPr>
            <p:ph idx="1" hasCustomPrompt="1"/>
          </p:nvPr>
        </p:nvSpPr>
        <p:spPr/>
        <p:txBody>
          <a:bodyPr vert="horz" lIns="91440" tIns="45720" rIns="91440" bIns="45720" rtlCol="0" anchor="t">
            <a:normAutofit/>
          </a:bodyPr>
          <a:lstStyle/>
          <a:p>
            <a:r>
              <a:rPr lang="en-US" dirty="0">
                <a:latin typeface="Roboto"/>
                <a:ea typeface="Roboto"/>
                <a:cs typeface="Roboto"/>
              </a:rPr>
              <a:t>Regulations carry hefty fines
FTC, SEC levy large fines
$1B in fines for three incidents
Single breach = $6.5 million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Intellectual Property (IP)</a:t>
            </a:r>
          </a:p>
        </p:txBody>
      </p:sp>
      <p:sp>
        <p:nvSpPr>
          <p:cNvPr id="2" name="Content"/>
          <p:cNvSpPr>
            <a:spLocks noGrp="1"/>
          </p:cNvSpPr>
          <p:nvPr>
            <p:ph idx="1" hasCustomPrompt="1"/>
          </p:nvPr>
        </p:nvSpPr>
        <p:spPr/>
        <p:txBody>
          <a:bodyPr/>
          <a:lstStyle/>
          <a:p>
            <a:r>
              <a:rPr lang="en-US"/>
              <a:t>Lifeblood of companies
Competitive advantage lost
Companies buy stolen IP
IP law difficult to enforce
Counterfeit goods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Consequences of Breaches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nsequences of Brea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Consequences of Breaches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nsequences of Brea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Consequences of Breaches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nsequences of Brea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Consequences of Breaches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nsequences of Brea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3899858" cy="4120888"/>
          </a:xfrm>
        </p:spPr>
        <p:txBody>
          <a:bodyPr/>
          <a:lstStyle/>
          <a:p>
            <a:r>
              <a:rPr lang="en-US" dirty="0"/>
              <a:t>Data Classification and Compliance</a:t>
            </a:r>
          </a:p>
        </p:txBody>
      </p:sp>
      <p:sp>
        <p:nvSpPr>
          <p:cNvPr id="3" name="Index"/>
          <p:cNvSpPr>
            <a:spLocks noGrp="1"/>
          </p:cNvSpPr>
          <p:nvPr>
            <p:ph type="body" sz="quarter" idx="10" hasCustomPrompt="1"/>
          </p:nvPr>
        </p:nvSpPr>
        <p:spPr/>
        <p:txBody>
          <a:bodyPr/>
          <a:lstStyle/>
          <a:p>
            <a:r>
              <a:rPr lang="en-US"/>
              <a:t>13.1</a:t>
            </a:r>
          </a:p>
        </p:txBody>
      </p:sp>
      <p:sp>
        <p:nvSpPr>
          <p:cNvPr id="4" name="Module"/>
          <p:cNvSpPr>
            <a:spLocks noGrp="1"/>
          </p:cNvSpPr>
          <p:nvPr>
            <p:ph type="body" sz="quarter" idx="11" hasCustomPrompt="1"/>
          </p:nvPr>
        </p:nvSpPr>
        <p:spPr/>
        <p:txBody>
          <a:bodyPr/>
          <a:lstStyle/>
          <a:p>
            <a:r>
              <a:rPr lang="en-US"/>
              <a:t>Data Protection and Compliance</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Consequences of Breaches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nsequences of Brea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Escalation</a:t>
            </a:r>
          </a:p>
        </p:txBody>
      </p:sp>
      <p:sp>
        <p:nvSpPr>
          <p:cNvPr id="2" name="Content"/>
          <p:cNvSpPr>
            <a:spLocks noGrp="1"/>
          </p:cNvSpPr>
          <p:nvPr>
            <p:ph idx="1" hasCustomPrompt="1"/>
          </p:nvPr>
        </p:nvSpPr>
        <p:spPr/>
        <p:txBody>
          <a:bodyPr/>
          <a:lstStyle/>
          <a:p>
            <a:r>
              <a:rPr lang="en-US"/>
              <a:t>Internal and external
Tiered approach notification
Outside experts needed
Legal counsel, investigation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Notifications of Breaches</a:t>
            </a:r>
          </a:p>
        </p:txBody>
      </p:sp>
      <p:sp>
        <p:nvSpPr>
          <p:cNvPr id="2" name="Content"/>
          <p:cNvSpPr>
            <a:spLocks noGrp="1"/>
          </p:cNvSpPr>
          <p:nvPr>
            <p:ph idx="1" hasCustomPrompt="1"/>
          </p:nvPr>
        </p:nvSpPr>
        <p:spPr/>
        <p:txBody>
          <a:bodyPr/>
          <a:lstStyle/>
          <a:p>
            <a:r>
              <a:rPr lang="en-US"/>
              <a:t>Laws for notification
Disclosure required by law
Mitigates loss of trust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Serious consequences
Loss of trust, fines, IP theft
Fines average $6.5 million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Information Classification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Data Classifications</a:t>
            </a:r>
          </a:p>
        </p:txBody>
      </p:sp>
      <p:sp>
        <p:nvSpPr>
          <p:cNvPr id="2" name="Content"/>
          <p:cNvSpPr>
            <a:spLocks noGrp="1"/>
          </p:cNvSpPr>
          <p:nvPr>
            <p:ph idx="1" hasCustomPrompt="1"/>
          </p:nvPr>
        </p:nvSpPr>
        <p:spPr/>
        <p:txBody>
          <a:bodyPr/>
          <a:lstStyle/>
          <a:p>
            <a:r>
              <a:rPr lang="en-US"/>
              <a:t>Public data - anyone
Private data - limited
Sensitive data - internal use
Critical data - protected
Proprietary - exclusive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Private Data</a:t>
            </a:r>
          </a:p>
        </p:txBody>
      </p:sp>
      <p:sp>
        <p:nvSpPr>
          <p:cNvPr id="2" name="Content"/>
          <p:cNvSpPr>
            <a:spLocks noGrp="1"/>
          </p:cNvSpPr>
          <p:nvPr>
            <p:ph idx="1" hasCustomPrompt="1"/>
          </p:nvPr>
        </p:nvSpPr>
        <p:spPr/>
        <p:txBody>
          <a:bodyPr/>
          <a:lstStyle/>
          <a:p>
            <a:r>
              <a:rPr lang="en-US"/>
              <a:t>Not for general release
Company email lists
Internal meeting notes
Presentations
Customer lists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Sensitive Data</a:t>
            </a:r>
          </a:p>
        </p:txBody>
      </p:sp>
      <p:sp>
        <p:nvSpPr>
          <p:cNvPr id="2" name="Content"/>
          <p:cNvSpPr>
            <a:spLocks noGrp="1"/>
          </p:cNvSpPr>
          <p:nvPr>
            <p:ph idx="1" hasCustomPrompt="1"/>
          </p:nvPr>
        </p:nvSpPr>
        <p:spPr/>
        <p:txBody>
          <a:bodyPr/>
          <a:lstStyle/>
          <a:p>
            <a:r>
              <a:rPr lang="en-US"/>
              <a:t>Damaging exposure
Restricted access
Company strategies, Pll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Critical Data</a:t>
            </a:r>
          </a:p>
        </p:txBody>
      </p:sp>
      <p:sp>
        <p:nvSpPr>
          <p:cNvPr id="2" name="Content"/>
          <p:cNvSpPr>
            <a:spLocks noGrp="1"/>
          </p:cNvSpPr>
          <p:nvPr>
            <p:ph idx="1" hasCustomPrompt="1"/>
          </p:nvPr>
        </p:nvSpPr>
        <p:spPr/>
        <p:txBody>
          <a:bodyPr/>
          <a:lstStyle/>
          <a:p>
            <a:r>
              <a:rPr lang="en-US"/>
              <a:t>PII
Credit card information
Health records
Data protected by law</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Proprietary Data</a:t>
            </a:r>
          </a:p>
        </p:txBody>
      </p:sp>
      <p:sp>
        <p:nvSpPr>
          <p:cNvPr id="2" name="Content"/>
          <p:cNvSpPr>
            <a:spLocks noGrp="1"/>
          </p:cNvSpPr>
          <p:nvPr>
            <p:ph idx="1" hasCustomPrompt="1"/>
          </p:nvPr>
        </p:nvSpPr>
        <p:spPr/>
        <p:txBody>
          <a:bodyPr/>
          <a:lstStyle/>
          <a:p>
            <a:r>
              <a:rPr lang="en-US"/>
              <a:t>Specific to a company
Competitive advantage
Patents
Possible irreparable damage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numCol="2">
            <a:normAutofit lnSpcReduction="10000"/>
          </a:bodyPr>
          <a:lstStyle/>
          <a:p>
            <a:r>
              <a:rPr lang="en-US" dirty="0"/>
              <a:t>Data breach
Escalated
Health Insurance Portability and Accountability Act (HIPAA)
Regulated data
Trade secret
Legal data
Financial data
Human-readable data
Non-human-readable data
Data classification
Proprietary information or intellectual property (IP)
Data subjects
Data inventories
Data retention
Disposal/decommissioning
Sanitization
Destruction
Certification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Information Classification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formation Classific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Information Classification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formation Classific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Information Classification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formation Classific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Information Classification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formation Classific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Information Classification</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Information Classification"/>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vert="horz" lIns="91440" tIns="45720" rIns="91440" bIns="45720" rtlCol="0" anchor="t">
            <a:normAutofit/>
          </a:bodyPr>
          <a:lstStyle/>
          <a:p>
            <a:r>
              <a:rPr lang="en-US" dirty="0">
                <a:latin typeface="Roboto"/>
                <a:ea typeface="Roboto"/>
                <a:cs typeface="Roboto"/>
              </a:rPr>
              <a:t>Classification</a:t>
            </a:r>
            <a:endParaRPr lang="en-US" dirty="0"/>
          </a:p>
          <a:p>
            <a:pPr lvl="1"/>
            <a:r>
              <a:rPr lang="en-US" dirty="0">
                <a:latin typeface="Roboto"/>
                <a:ea typeface="Roboto"/>
                <a:cs typeface="Roboto"/>
              </a:rPr>
              <a:t>Public, private, sensitive, critical</a:t>
            </a:r>
            <a:endParaRPr lang="en-US" dirty="0">
              <a:ea typeface="Roboto" panose="02000000000000000000" pitchFamily="2" charset="0"/>
              <a:cs typeface="Roboto" panose="02000000000000000000" pitchFamily="2" charset="0"/>
            </a:endParaRPr>
          </a:p>
          <a:p>
            <a:r>
              <a:rPr lang="en-US" dirty="0">
                <a:latin typeface="Roboto"/>
                <a:ea typeface="Roboto"/>
                <a:cs typeface="Roboto"/>
              </a:rPr>
              <a:t>Data types</a:t>
            </a:r>
            <a:endParaRPr lang="en-US" dirty="0">
              <a:ea typeface="Roboto"/>
              <a:cs typeface="Roboto"/>
            </a:endParaRPr>
          </a:p>
          <a:p>
            <a:pPr lvl="1"/>
            <a:r>
              <a:rPr lang="en-US" err="1">
                <a:latin typeface="Roboto"/>
                <a:ea typeface="Roboto"/>
                <a:cs typeface="Roboto"/>
              </a:rPr>
              <a:t>Pll</a:t>
            </a:r>
            <a:r>
              <a:rPr lang="en-US" dirty="0">
                <a:latin typeface="Roboto"/>
                <a:ea typeface="Roboto"/>
                <a:cs typeface="Roboto"/>
              </a:rPr>
              <a:t>, </a:t>
            </a:r>
            <a:r>
              <a:rPr lang="en-US" err="1">
                <a:latin typeface="Roboto"/>
                <a:ea typeface="Roboto"/>
                <a:cs typeface="Roboto"/>
              </a:rPr>
              <a:t>eHI</a:t>
            </a:r>
            <a:r>
              <a:rPr lang="en-US">
                <a:latin typeface="Roboto"/>
                <a:ea typeface="Roboto"/>
                <a:cs typeface="Roboto"/>
              </a:rPr>
              <a:t>, credit cards</a:t>
            </a:r>
            <a:endParaRPr lang="en-US">
              <a:ea typeface="Roboto"/>
              <a:cs typeface="Roboto"/>
            </a:endParaRPr>
          </a:p>
          <a:p>
            <a:pPr lvl="1"/>
            <a:r>
              <a:rPr lang="en-US" dirty="0">
                <a:latin typeface="Roboto"/>
                <a:ea typeface="Roboto"/>
                <a:cs typeface="Roboto"/>
              </a:rPr>
              <a:t>Government/military</a:t>
            </a:r>
            <a:endParaRPr lang="en-US" dirty="0">
              <a:ea typeface="Roboto"/>
              <a:cs typeface="Roboto"/>
            </a:endParaRPr>
          </a:p>
          <a:p>
            <a:pPr lvl="1"/>
            <a:r>
              <a:rPr lang="en-US" dirty="0">
                <a:latin typeface="Roboto"/>
                <a:ea typeface="Roboto"/>
                <a:cs typeface="Roboto"/>
              </a:rPr>
              <a:t>Unclassified, confidential, secret, and top-secret</a:t>
            </a:r>
            <a:endParaRPr lang="en-US">
              <a:ea typeface="Roboto"/>
              <a:cs typeface="Roboto"/>
            </a:endParaRP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Destruction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Data Privacy Laws</a:t>
            </a:r>
          </a:p>
        </p:txBody>
      </p:sp>
      <p:sp>
        <p:nvSpPr>
          <p:cNvPr id="2" name="Content"/>
          <p:cNvSpPr>
            <a:spLocks noGrp="1"/>
          </p:cNvSpPr>
          <p:nvPr>
            <p:ph idx="1" hasCustomPrompt="1"/>
          </p:nvPr>
        </p:nvSpPr>
        <p:spPr/>
        <p:txBody>
          <a:bodyPr/>
          <a:lstStyle/>
          <a:p>
            <a:r>
              <a:rPr lang="en-US"/>
              <a:t>HIPPA
Sarbox
GLBA
Patriot Act
California Database Security Breach Act
COPPA</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GDPR</a:t>
            </a:r>
          </a:p>
        </p:txBody>
      </p:sp>
      <p:sp>
        <p:nvSpPr>
          <p:cNvPr id="2" name="Content"/>
          <p:cNvSpPr>
            <a:spLocks noGrp="1"/>
          </p:cNvSpPr>
          <p:nvPr>
            <p:ph idx="1" hasCustomPrompt="1"/>
          </p:nvPr>
        </p:nvSpPr>
        <p:spPr/>
        <p:txBody>
          <a:bodyPr/>
          <a:lstStyle/>
          <a:p>
            <a:r>
              <a:rPr lang="en-US"/>
              <a:t>Collected data
Data origin
Data access
Data use
Right to be forgotten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California Consumer Privacy Act</a:t>
            </a:r>
          </a:p>
        </p:txBody>
      </p:sp>
      <p:sp>
        <p:nvSpPr>
          <p:cNvPr id="2" name="Content"/>
          <p:cNvSpPr>
            <a:spLocks noGrp="1"/>
          </p:cNvSpPr>
          <p:nvPr>
            <p:ph idx="1" hasCustomPrompt="1"/>
          </p:nvPr>
        </p:nvSpPr>
        <p:spPr/>
        <p:txBody>
          <a:bodyPr/>
          <a:lstStyle/>
          <a:p>
            <a:r>
              <a:rPr lang="en-US"/>
              <a:t>Data collection
Data sale
Data access
Right to deny sale
Data deletion
Discrimination regulations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a:bodyPr>
          <a:lstStyle/>
          <a:p>
            <a:r>
              <a:rPr b="1" dirty="0"/>
              <a:t>Data breach: </a:t>
            </a:r>
            <a:r>
              <a:rPr dirty="0"/>
              <a:t>When confidential or private data is read, copied, or changed without authorization. Data breach events may have notification and reporting requirements.</a:t>
            </a:r>
            <a:r>
              <a:rPr b="1" dirty="0"/>
              <a:t>
Escalated: </a:t>
            </a:r>
            <a:r>
              <a:rPr dirty="0"/>
              <a:t>In the context of support procedures, incident response, and breach-reporting, escalation is the process of involving expert and senior staff to assist in problem management.</a:t>
            </a:r>
            <a:r>
              <a:rPr b="1" dirty="0"/>
              <a:t>
Health Insurance Portability and Accountability Act (HIPAA): </a:t>
            </a:r>
            <a:r>
              <a:rPr dirty="0"/>
              <a:t>US federal law that protects the storage, reading, modification, and transmission of personal healthcare data.</a:t>
            </a:r>
            <a:r>
              <a:rPr b="1" dirty="0"/>
              <a:t>
Regulated data: </a:t>
            </a:r>
            <a:r>
              <a:rPr dirty="0"/>
              <a:t>Information that has storage and handling compliance requirements defined by national and state legislation and/or industry regulations.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Learn regulations
Conduct research
Consider a lawyer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the purpose of classifying data?
What is the difference between PII and PHI?
Why is it important to know data destruction types?
How are privacy enhancing technologies used to protect PII?</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Personnel Policies</a:t>
            </a:r>
          </a:p>
        </p:txBody>
      </p:sp>
      <p:sp>
        <p:nvSpPr>
          <p:cNvPr id="3" name="Index"/>
          <p:cNvSpPr>
            <a:spLocks noGrp="1"/>
          </p:cNvSpPr>
          <p:nvPr>
            <p:ph type="body" sz="quarter" idx="10" hasCustomPrompt="1"/>
          </p:nvPr>
        </p:nvSpPr>
        <p:spPr/>
        <p:txBody>
          <a:bodyPr/>
          <a:lstStyle/>
          <a:p>
            <a:r>
              <a:rPr lang="en-US"/>
              <a:t>13.2</a:t>
            </a:r>
          </a:p>
        </p:txBody>
      </p:sp>
      <p:sp>
        <p:nvSpPr>
          <p:cNvPr id="4" name="Module"/>
          <p:cNvSpPr>
            <a:spLocks noGrp="1"/>
          </p:cNvSpPr>
          <p:nvPr>
            <p:ph type="body" sz="quarter" idx="11" hasCustomPrompt="1"/>
          </p:nvPr>
        </p:nvSpPr>
        <p:spPr/>
        <p:txBody>
          <a:bodyPr/>
          <a:lstStyle/>
          <a:p>
            <a:r>
              <a:rPr lang="en-US"/>
              <a:t>Data Protection and Compliance</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a:t>Onboarding
Offboarding
Acceptable use policy (AUP)
Code of conduct
Clean desk policy
Computer-based training (CBT)
Anomalous behavior recognition
Database encryption
Data sovereignty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85000" lnSpcReduction="20000"/>
          </a:bodyPr>
          <a:lstStyle/>
          <a:p>
            <a:r>
              <a:rPr b="1" dirty="0"/>
              <a:t>Onboarding: </a:t>
            </a:r>
            <a:r>
              <a:rPr dirty="0"/>
              <a:t>The process of bringing in a new employee, contractor, or supplier.</a:t>
            </a:r>
            <a:r>
              <a:rPr b="1" dirty="0"/>
              <a:t>
Offboarding: </a:t>
            </a:r>
            <a:r>
              <a:rPr dirty="0"/>
              <a:t>The process of ensuring that all HR and other requirements are covered when an employee leaves an organization.</a:t>
            </a:r>
            <a:r>
              <a:rPr b="1" dirty="0"/>
              <a:t>
Acceptable use policy (AUP): </a:t>
            </a:r>
            <a:r>
              <a:rPr dirty="0"/>
              <a:t>A policy that governs employees' use of company equipment and Internet services. ISPs may also apply AUPs to their customers.</a:t>
            </a:r>
            <a:r>
              <a:rPr b="1" dirty="0"/>
              <a:t>
Code of conduct: </a:t>
            </a:r>
            <a:r>
              <a:rPr dirty="0"/>
              <a:t>Professional behavior depends on basic ethical standards, such as honesty and fairness. Some professions may have developed codes of ethics to cover difficult situations; some businesses may also have a code of ethics to communicate the values it expects its employees to practice.</a:t>
            </a:r>
            <a:r>
              <a:rPr b="1" dirty="0"/>
              <a:t>
Clean desk policy: </a:t>
            </a:r>
            <a:r>
              <a:rPr dirty="0"/>
              <a:t>An organizational policy that mandates employee work areas be free from potentially sensitive information; sensitive documents must not be left out where unauthorized personnel might see them.</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a:bodyPr>
          <a:lstStyle/>
          <a:p>
            <a:r>
              <a:rPr b="1" dirty="0"/>
              <a:t>Computer-based training (CBT): </a:t>
            </a:r>
            <a:r>
              <a:rPr dirty="0"/>
              <a:t>Training and education programs delivered using computer devices and e-learning instructional models and design.</a:t>
            </a:r>
            <a:r>
              <a:rPr b="1" dirty="0"/>
              <a:t>
Anomalous behavior recognition: </a:t>
            </a:r>
            <a:r>
              <a:rPr dirty="0"/>
              <a:t>Systems that automatically detect users, hosts, and services that deviate from what is expected, or systems and training that encourage reporting of this by employees.</a:t>
            </a:r>
            <a:r>
              <a:rPr b="1" dirty="0"/>
              <a:t>
Database encryption: </a:t>
            </a:r>
            <a:r>
              <a:rPr dirty="0"/>
              <a:t>Applying encryption at the table, field, or record level via a database management system rather than via the file system.</a:t>
            </a:r>
            <a:r>
              <a:rPr b="1" dirty="0"/>
              <a:t>
Data sovereignty: </a:t>
            </a:r>
            <a:r>
              <a:rPr dirty="0"/>
              <a:t>In data protection, the principle that countries and states may impose individual requirements on data collected or stored within their jurisdiction.</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373421295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Personnel Policies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Background Check</a:t>
            </a:r>
          </a:p>
        </p:txBody>
      </p:sp>
      <p:sp>
        <p:nvSpPr>
          <p:cNvPr id="2" name="Content"/>
          <p:cNvSpPr>
            <a:spLocks noGrp="1"/>
          </p:cNvSpPr>
          <p:nvPr>
            <p:ph idx="1" hasCustomPrompt="1"/>
          </p:nvPr>
        </p:nvSpPr>
        <p:spPr/>
        <p:txBody>
          <a:bodyPr/>
          <a:lstStyle/>
          <a:p>
            <a:r>
              <a:rPr lang="en-US"/>
              <a:t>Criminal records
Credit reports
Employment records
Drug testing
Identity verification
Social media analysis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Personnel Policies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ersonnel Polic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Personnel Policies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ersonnel Polic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10000"/>
          </a:bodyPr>
          <a:lstStyle/>
          <a:p>
            <a:r>
              <a:rPr lang="en-US" b="1" dirty="0"/>
              <a:t>Trade secret: </a:t>
            </a:r>
            <a:r>
              <a:rPr lang="en-US" dirty="0"/>
              <a:t>Intellectual property that gives a company a competitive advantage but hasn't been registered with a copyright, trademark, or patent. </a:t>
            </a:r>
          </a:p>
          <a:p>
            <a:r>
              <a:rPr b="1" dirty="0"/>
              <a:t>Legal data: </a:t>
            </a:r>
            <a:r>
              <a:rPr dirty="0"/>
              <a:t>Documents and records that relate to matters of law, such as contracts, property, court cases, and regulatory filings.</a:t>
            </a:r>
            <a:r>
              <a:rPr b="1" dirty="0"/>
              <a:t>
Financial data: </a:t>
            </a:r>
            <a:r>
              <a:rPr dirty="0"/>
              <a:t>Data held about bank and investment accounts, plus information such as payroll and tax returns.</a:t>
            </a:r>
            <a:r>
              <a:rPr b="1" dirty="0"/>
              <a:t>
Human-readable data: </a:t>
            </a:r>
            <a:r>
              <a:rPr dirty="0"/>
              <a:t>Information stored in a file type that human beings can access and understand using basic viewer software, such as documents, images, video, and audio.</a:t>
            </a:r>
            <a:r>
              <a:rPr b="1" dirty="0"/>
              <a:t>
Non-human-readable data: </a:t>
            </a:r>
            <a:r>
              <a:rPr dirty="0"/>
              <a:t>Information stored in a file that human beings cannot read without a specialized processor to decode the binary or complex structure.</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4102294161"/>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Personnel Policies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ersonnel Polic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Security Training</a:t>
            </a:r>
          </a:p>
        </p:txBody>
      </p:sp>
      <p:sp>
        <p:nvSpPr>
          <p:cNvPr id="2" name="Content"/>
          <p:cNvSpPr>
            <a:spLocks noGrp="1"/>
          </p:cNvSpPr>
          <p:nvPr>
            <p:ph idx="1" hasCustomPrompt="1"/>
          </p:nvPr>
        </p:nvSpPr>
        <p:spPr/>
        <p:txBody>
          <a:bodyPr/>
          <a:lstStyle/>
          <a:p>
            <a:r>
              <a:rPr lang="en-US"/>
              <a:t>Identify a breach
Respond to a breach
See breach examples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Personnel Policies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ersonnel Polic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Personnel Policies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ersonnel Polic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Personnel Policies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ersonnel Polic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Personnel Policies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ersonnel Polic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Admin Accounts</a:t>
            </a:r>
          </a:p>
        </p:txBody>
      </p:sp>
      <p:sp>
        <p:nvSpPr>
          <p:cNvPr id="2" name="Content"/>
          <p:cNvSpPr>
            <a:spLocks noGrp="1"/>
          </p:cNvSpPr>
          <p:nvPr>
            <p:ph idx="1" hasCustomPrompt="1"/>
          </p:nvPr>
        </p:nvSpPr>
        <p:spPr/>
        <p:txBody>
          <a:bodyPr/>
          <a:lstStyle/>
          <a:p>
            <a:r>
              <a:rPr lang="en-US"/>
              <a:t>Assign only as needed
Use only when needed
Don't use for web browsing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Mandatory Vacations</a:t>
            </a:r>
          </a:p>
        </p:txBody>
      </p:sp>
      <p:sp>
        <p:nvSpPr>
          <p:cNvPr id="2" name="Content"/>
          <p:cNvSpPr>
            <a:spLocks noGrp="1"/>
          </p:cNvSpPr>
          <p:nvPr>
            <p:ph idx="1" hasCustomPrompt="1"/>
          </p:nvPr>
        </p:nvSpPr>
        <p:spPr/>
        <p:txBody>
          <a:bodyPr/>
          <a:lstStyle/>
          <a:p>
            <a:r>
              <a:rPr lang="en-US"/>
              <a:t>Rest and recharge
Fraud detection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Personnel Policies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Personnel Polic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Pre-employment
Onboarding
Training
Daily operations
Offboarding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lnSpcReduction="10000"/>
          </a:bodyPr>
          <a:lstStyle/>
          <a:p>
            <a:r>
              <a:rPr lang="en-US" b="1" dirty="0"/>
              <a:t>Data classification: </a:t>
            </a:r>
            <a:r>
              <a:rPr lang="en-US" dirty="0"/>
              <a:t>The process of applying confidentiality and privacy labels to information. </a:t>
            </a:r>
          </a:p>
          <a:p>
            <a:r>
              <a:rPr b="1" dirty="0"/>
              <a:t>Proprietary information or intellectual property (IP): </a:t>
            </a:r>
            <a:r>
              <a:rPr dirty="0"/>
              <a:t>Information created by an organization, typically about the products or services that it makes or provides.</a:t>
            </a:r>
            <a:r>
              <a:rPr b="1" dirty="0"/>
              <a:t>
Data subjects: </a:t>
            </a:r>
            <a:r>
              <a:rPr dirty="0"/>
              <a:t>An individual that is identified by privacy data.</a:t>
            </a:r>
            <a:r>
              <a:rPr b="1" dirty="0"/>
              <a:t>
Data inventories: </a:t>
            </a:r>
            <a:r>
              <a:rPr dirty="0"/>
              <a:t>List of classified data or information stored or processed by a system.</a:t>
            </a:r>
            <a:r>
              <a:rPr b="1" dirty="0"/>
              <a:t>
Data retention: </a:t>
            </a:r>
            <a:r>
              <a:rPr dirty="0"/>
              <a:t>The process an organization uses to maintain the existence of and control over certain data in order to comply with business policies and/or applicable laws and regulations.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2753126802"/>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Protection and Policies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Data Retention</a:t>
            </a:r>
          </a:p>
        </p:txBody>
      </p:sp>
      <p:sp>
        <p:nvSpPr>
          <p:cNvPr id="2" name="Content"/>
          <p:cNvSpPr>
            <a:spLocks noGrp="1"/>
          </p:cNvSpPr>
          <p:nvPr>
            <p:ph idx="1" hasCustomPrompt="1"/>
          </p:nvPr>
        </p:nvSpPr>
        <p:spPr/>
        <p:txBody>
          <a:bodyPr/>
          <a:lstStyle/>
          <a:p>
            <a:r>
              <a:rPr lang="en-US"/>
              <a:t>Organize
Maintain
Archive
Dispose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Creating a Policy</a:t>
            </a:r>
          </a:p>
        </p:txBody>
      </p:sp>
      <p:sp>
        <p:nvSpPr>
          <p:cNvPr id="2" name="Content"/>
          <p:cNvSpPr>
            <a:spLocks noGrp="1"/>
          </p:cNvSpPr>
          <p:nvPr>
            <p:ph idx="1" hasCustomPrompt="1"/>
          </p:nvPr>
        </p:nvSpPr>
        <p:spPr/>
        <p:txBody>
          <a:bodyPr/>
          <a:lstStyle/>
          <a:p>
            <a:r>
              <a:rPr lang="en-US"/>
              <a:t>Identify data types used
How long data is to be kept
How data is to be destroyed</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Protection and Policies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Protection and Polic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Data Protection and Policies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Data Protection and Polic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Retention Policy Benefits</a:t>
            </a:r>
          </a:p>
        </p:txBody>
      </p:sp>
      <p:sp>
        <p:nvSpPr>
          <p:cNvPr id="2" name="Content"/>
          <p:cNvSpPr>
            <a:spLocks noGrp="1"/>
          </p:cNvSpPr>
          <p:nvPr>
            <p:ph idx="1" hasCustomPrompt="1"/>
          </p:nvPr>
        </p:nvSpPr>
        <p:spPr/>
        <p:txBody>
          <a:bodyPr/>
          <a:lstStyle/>
          <a:p>
            <a:r>
              <a:rPr lang="en-US"/>
              <a:t>Reduces discovery costs
Reduces exposure
Lowers storage requirements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How can an onboarding process improve the security of an organization?
Why should employees be required to sign employment agreements?
Why is it important to conduct an exit interview?
What security issues must be identified and addressed during the onboarding phase of a third-party relationship?
What is the role of the Service Level Agreement (SLA)?
Why are policies important for organizational security?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20000"/>
          </a:bodyPr>
          <a:lstStyle/>
          <a:p>
            <a:r>
              <a:rPr lang="en-US" b="1" dirty="0"/>
              <a:t>Disposal/decommissioning: </a:t>
            </a:r>
            <a:r>
              <a:rPr lang="en-US" dirty="0"/>
              <a:t>In asset management, the policies and procedures that govern the removal of devices and software from production networks and their subsequent disposal through sale, donation, or as waste. </a:t>
            </a:r>
          </a:p>
          <a:p>
            <a:r>
              <a:rPr b="1" dirty="0"/>
              <a:t>Sanitization: </a:t>
            </a:r>
            <a:r>
              <a:rPr dirty="0"/>
              <a:t>The process of thoroughly and completely removing data from a storage medium so that file remnants cannot be recovered.</a:t>
            </a:r>
            <a:r>
              <a:rPr b="1" dirty="0"/>
              <a:t>
Destruction: </a:t>
            </a:r>
            <a:r>
              <a:rPr dirty="0"/>
              <a:t>An asset disposal technique that ensures that data remnants are rendered physically inaccessible and irrevocable through degaussing, shredding, or incineration.</a:t>
            </a:r>
            <a:r>
              <a:rPr b="1" dirty="0"/>
              <a:t>
Certification: </a:t>
            </a:r>
            <a:r>
              <a:rPr dirty="0"/>
              <a:t>An asset disposal technique that relies on a third party to use sanitization or destruction methods for data remnant removal as well as providing documentary evidence that the process is complete and successful.</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404359529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Consequences of Breaches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Consequences of Breaches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Consequences of Breach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3.12.17"/>
  <p:tag name="AS_TITLE" val="Spire.Presentation for .NET "/>
  <p:tag name="AS_VERSION" val="2.1.0.0"/>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HTML_SHAPEINFO" val="&lt;ThreeDShapeInfo&gt;&lt;uuid val=&quot;{90764B31-6B7F-4047-8C8A-99BF977DF8A3}&quot;/&gt;&lt;isInvalidForFieldText val=&quot;0&quot;/&gt;&lt;Image&gt;&lt;filename val=&quot;C:\Users\gshaffer.TESTOUT\AppData\Local\Temp\CP86281475988968Session\CPTrustFolder86281475988968\PPTImport86281481533781\data\asimages\{90764B31-6B7F-4047-8C8A-99BF977DF8A3}_1.png&quot;/&gt;&lt;left val=&quot;68&quot;/&gt;&lt;top val=&quot;130&quot;/&gt;&lt;width val=&quot;817&quot;/&gt;&lt;height val=&quot;169&quot;/&gt;&lt;hasText val=&quot;1&quot;/&gt;&lt;/Image&gt;&lt;/ThreeDShapeInfo&gt;"/>
  <p:tag name="PRESENTER_DUMMYTAG" val="&lt;DummyForForceWrite&gt;&lt;/DummyForForceWrite&gt;"/>
  <p:tag name="PRESENTER_SHAPETEXTINFO" val="&lt;ShapeTextInfo&gt;&lt;TableIndex row=&quot;-1&quot; col=&quot;-1&quot;&gt;&lt;linesCount val=&quot;1&quot;/&gt;&lt;lineCharCount val=&quot;13&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heme/theme1.xml><?xml version="1.0" encoding="utf-8"?>
<a:theme xmlns:a="http://schemas.openxmlformats.org/drawingml/2006/main" name="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1_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B1F267E05D7DA49AFC3B1F41A4E713C" ma:contentTypeVersion="16" ma:contentTypeDescription="Create a new document." ma:contentTypeScope="" ma:versionID="4d745f97203a96020fd3a2232fa5f70a">
  <xsd:schema xmlns:xsd="http://www.w3.org/2001/XMLSchema" xmlns:xs="http://www.w3.org/2001/XMLSchema" xmlns:p="http://schemas.microsoft.com/office/2006/metadata/properties" xmlns:ns2="1894879f-7e7b-4534-8769-e24f91a99d65" xmlns:ns3="b5bfeed7-46a7-4928-9773-6e06722fe735" targetNamespace="http://schemas.microsoft.com/office/2006/metadata/properties" ma:root="true" ma:fieldsID="e77dfb82fa1cc29719d8770ee6cc18e0" ns2:_="" ns3:_="">
    <xsd:import namespace="1894879f-7e7b-4534-8769-e24f91a99d65"/>
    <xsd:import namespace="b5bfeed7-46a7-4928-9773-6e06722fe73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94879f-7e7b-4534-8769-e24f91a99d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f2d8458-96a8-4e34-a064-73b33cfcf7a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5bfeed7-46a7-4928-9773-6e06722fe73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9a7cca7-5c07-4510-a8bf-9b1a44005537}" ma:internalName="TaxCatchAll" ma:showField="CatchAllData" ma:web="b5bfeed7-46a7-4928-9773-6e06722fe7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894879f-7e7b-4534-8769-e24f91a99d65">
      <Terms xmlns="http://schemas.microsoft.com/office/infopath/2007/PartnerControls"/>
    </lcf76f155ced4ddcb4097134ff3c332f>
    <TaxCatchAll xmlns="b5bfeed7-46a7-4928-9773-6e06722fe735" xsi:nil="true"/>
  </documentManagement>
</p:properties>
</file>

<file path=customXml/itemProps1.xml><?xml version="1.0" encoding="utf-8"?>
<ds:datastoreItem xmlns:ds="http://schemas.openxmlformats.org/officeDocument/2006/customXml" ds:itemID="{D681188A-D3F2-46C4-9CFA-25272B40283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94879f-7e7b-4534-8769-e24f91a99d65"/>
    <ds:schemaRef ds:uri="b5bfeed7-46a7-4928-9773-6e06722fe7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2D62EA4-A612-463C-B418-B4E14D6C83D6}">
  <ds:schemaRefs>
    <ds:schemaRef ds:uri="http://schemas.microsoft.com/sharepoint/v3/contenttype/forms"/>
  </ds:schemaRefs>
</ds:datastoreItem>
</file>

<file path=customXml/itemProps3.xml><?xml version="1.0" encoding="utf-8"?>
<ds:datastoreItem xmlns:ds="http://schemas.openxmlformats.org/officeDocument/2006/customXml" ds:itemID="{F9ADBDE6-9867-4B3A-B0D0-27968DCC4BF4}">
  <ds:schemaRefs>
    <ds:schemaRef ds:uri="http://schemas.microsoft.com/office/2006/metadata/properties"/>
    <ds:schemaRef ds:uri="http://schemas.microsoft.com/office/infopath/2007/PartnerControls"/>
    <ds:schemaRef ds:uri="1894879f-7e7b-4534-8769-e24f91a99d65"/>
    <ds:schemaRef ds:uri="b5bfeed7-46a7-4928-9773-6e06722fe735"/>
  </ds:schemaRefs>
</ds:datastoreItem>
</file>

<file path=docProps/app.xml><?xml version="1.0" encoding="utf-8"?>
<Properties xmlns="http://schemas.openxmlformats.org/officeDocument/2006/extended-properties" xmlns:vt="http://schemas.openxmlformats.org/officeDocument/2006/docPropsVTypes">
  <Template>Ion Boardroom</Template>
  <TotalTime>157</TotalTime>
  <Words>1612</Words>
  <Application>Microsoft Office PowerPoint</Application>
  <PresentationFormat>Widescreen</PresentationFormat>
  <Paragraphs>179</Paragraphs>
  <Slides>66</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66</vt:i4>
      </vt:variant>
    </vt:vector>
  </HeadingPairs>
  <TitlesOfParts>
    <vt:vector size="72" baseType="lpstr">
      <vt:lpstr>Roboto</vt:lpstr>
      <vt:lpstr>Arial</vt:lpstr>
      <vt:lpstr>Pathway Gothic One</vt:lpstr>
      <vt:lpstr>Kepler Std</vt:lpstr>
      <vt:lpstr>TestOut</vt:lpstr>
      <vt:lpstr>1_TestOut</vt:lpstr>
      <vt:lpstr>Data Protection and Compliance</vt:lpstr>
      <vt:lpstr>Data Classification and Compliance</vt:lpstr>
      <vt:lpstr>Key Terms</vt:lpstr>
      <vt:lpstr>Key Definitions</vt:lpstr>
      <vt:lpstr>Key Definitions</vt:lpstr>
      <vt:lpstr>Key Definitions</vt:lpstr>
      <vt:lpstr>Key Definitions</vt:lpstr>
      <vt:lpstr>Consequences of Breaches</vt:lpstr>
      <vt:lpstr>Consequences of Breaches</vt:lpstr>
      <vt:lpstr>Consequences of Breaches</vt:lpstr>
      <vt:lpstr>Consequences of Breaches</vt:lpstr>
      <vt:lpstr>Consequences of Breaches</vt:lpstr>
      <vt:lpstr>Identity Theft</vt:lpstr>
      <vt:lpstr>Fines</vt:lpstr>
      <vt:lpstr>Intellectual Property (IP)</vt:lpstr>
      <vt:lpstr>Consequences of Breaches</vt:lpstr>
      <vt:lpstr>Consequences of Breaches</vt:lpstr>
      <vt:lpstr>Consequences of Breaches</vt:lpstr>
      <vt:lpstr>Consequences of Breaches</vt:lpstr>
      <vt:lpstr>Consequences of Breaches</vt:lpstr>
      <vt:lpstr>Escalation</vt:lpstr>
      <vt:lpstr>Notifications of Breaches</vt:lpstr>
      <vt:lpstr>Summary</vt:lpstr>
      <vt:lpstr>Information Classification</vt:lpstr>
      <vt:lpstr>Data Classifications</vt:lpstr>
      <vt:lpstr>Private Data</vt:lpstr>
      <vt:lpstr>Sensitive Data</vt:lpstr>
      <vt:lpstr>Critical Data</vt:lpstr>
      <vt:lpstr>Proprietary Data</vt:lpstr>
      <vt:lpstr>Information Classification</vt:lpstr>
      <vt:lpstr>Information Classification</vt:lpstr>
      <vt:lpstr>Information Classification</vt:lpstr>
      <vt:lpstr>Information Classification</vt:lpstr>
      <vt:lpstr>Information Classification</vt:lpstr>
      <vt:lpstr>Summary</vt:lpstr>
      <vt:lpstr>Data Destruction</vt:lpstr>
      <vt:lpstr>Data Privacy Laws</vt:lpstr>
      <vt:lpstr>GDPR</vt:lpstr>
      <vt:lpstr>California Consumer Privacy Act</vt:lpstr>
      <vt:lpstr>Summary</vt:lpstr>
      <vt:lpstr>Class Discussion</vt:lpstr>
      <vt:lpstr>Personnel Policies</vt:lpstr>
      <vt:lpstr>Key Terms</vt:lpstr>
      <vt:lpstr>Key Definitions</vt:lpstr>
      <vt:lpstr>Key Definitions</vt:lpstr>
      <vt:lpstr>Personnel Policies</vt:lpstr>
      <vt:lpstr>Background Check</vt:lpstr>
      <vt:lpstr>Personnel Policies</vt:lpstr>
      <vt:lpstr>Personnel Policies</vt:lpstr>
      <vt:lpstr>Personnel Policies</vt:lpstr>
      <vt:lpstr>Security Training</vt:lpstr>
      <vt:lpstr>Personnel Policies</vt:lpstr>
      <vt:lpstr>Personnel Policies</vt:lpstr>
      <vt:lpstr>Personnel Policies</vt:lpstr>
      <vt:lpstr>Personnel Policies</vt:lpstr>
      <vt:lpstr>Admin Accounts</vt:lpstr>
      <vt:lpstr>Mandatory Vacations</vt:lpstr>
      <vt:lpstr>Personnel Policies</vt:lpstr>
      <vt:lpstr>Summary</vt:lpstr>
      <vt:lpstr>Data Protection and Policies</vt:lpstr>
      <vt:lpstr>Data Retention</vt:lpstr>
      <vt:lpstr>Creating a Policy</vt:lpstr>
      <vt:lpstr>Data Protection and Policies</vt:lpstr>
      <vt:lpstr>Data Protection and Policies</vt:lpstr>
      <vt:lpstr>Retention Policy Benefits</vt:lpstr>
      <vt:lpstr>Class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Maxwell</dc:creator>
  <cp:lastModifiedBy>Juan Guerrero</cp:lastModifiedBy>
  <cp:revision>44</cp:revision>
  <dcterms:created xsi:type="dcterms:W3CDTF">2018-06-15T22:57:16Z</dcterms:created>
  <dcterms:modified xsi:type="dcterms:W3CDTF">2023-11-16T16:11:58Z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0x010100FB1F267E05D7DA49AFC3B1F41A4E713C</vt:lpwstr>
  </property>
  <property fmtid="{D5CDD505-2E9C-101B-9397-08002B2CF9AE}" pid="3" name="MediaServiceImageTags">
    <vt:lpwstr/>
  </property>
</Properties>
</file>