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0" r:id="rId2"/>
    <p:sldId id="257" r:id="rId3"/>
    <p:sldId id="258" r:id="rId4"/>
    <p:sldId id="263" r:id="rId5"/>
    <p:sldId id="261" r:id="rId6"/>
    <p:sldId id="262" r:id="rId7"/>
    <p:sldId id="264" r:id="rId8"/>
    <p:sldId id="266" r:id="rId9"/>
    <p:sldId id="267" r:id="rId10"/>
    <p:sldId id="268" r:id="rId11"/>
    <p:sldId id="265" r:id="rId12"/>
    <p:sldId id="270" r:id="rId13"/>
    <p:sldId id="271" r:id="rId14"/>
    <p:sldId id="272" r:id="rId15"/>
    <p:sldId id="279" r:id="rId16"/>
    <p:sldId id="274" r:id="rId17"/>
    <p:sldId id="275" r:id="rId18"/>
    <p:sldId id="276" r:id="rId19"/>
    <p:sldId id="278" r:id="rId20"/>
    <p:sldId id="280" r:id="rId21"/>
    <p:sldId id="281" r:id="rId22"/>
    <p:sldId id="282" r:id="rId23"/>
    <p:sldId id="283" r:id="rId24"/>
    <p:sldId id="284" r:id="rId25"/>
    <p:sldId id="285" r:id="rId26"/>
    <p:sldId id="286" r:id="rId27"/>
    <p:sldId id="288" r:id="rId28"/>
    <p:sldId id="277" r:id="rId29"/>
    <p:sldId id="292" r:id="rId30"/>
    <p:sldId id="289" r:id="rId31"/>
    <p:sldId id="290" r:id="rId32"/>
    <p:sldId id="291"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3" autoAdjust="0"/>
    <p:restoredTop sz="74268"/>
  </p:normalViewPr>
  <p:slideViewPr>
    <p:cSldViewPr snapToGrid="0">
      <p:cViewPr varScale="1">
        <p:scale>
          <a:sx n="114" d="100"/>
          <a:sy n="114" d="100"/>
        </p:scale>
        <p:origin x="1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D4E50-C6BB-E943-A087-72981D632F8D}" type="datetimeFigureOut">
              <a:rPr lang="en-US" smtClean="0"/>
              <a:t>5/19/22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7FA81-C8F4-6649-913A-9AF5B7B6010F}" type="slidenum">
              <a:rPr lang="en-US" smtClean="0"/>
              <a:t>‹#›</a:t>
            </a:fld>
            <a:endParaRPr lang="en-US"/>
          </a:p>
        </p:txBody>
      </p:sp>
    </p:spTree>
    <p:extLst>
      <p:ext uri="{BB962C8B-B14F-4D97-AF65-F5344CB8AC3E}">
        <p14:creationId xmlns:p14="http://schemas.microsoft.com/office/powerpoint/2010/main" val="51992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arsityesportsfoundation.org/research"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arsityesportsfoundation.org/researc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goal today is to help you see the “why” behind esports in education.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 am going to share with you some of my experiences as an educator in helping to bring esports to Alpine School District and how it has benefitted my students.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Then I am going to turn the time over to the ASD network engineers, Matt and Bryson, who have been instrumental in building the technical education programs in Alpine. They are going to share a brief overview of the solutions they have implemented. I will then wrap things up with some classroom examples and a fun activity.</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will be available during a breakout session at 3 where we hope you will join us and other districts who are implementing esports to connect and ask more questions. Matt and Bryson will again be joining us virtually and I will be joined by my coworker from the Success in Education foundation, Maddie Park, to discuss all things esports, including ways to support districts, schools, educators and students in their efforts.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3</a:t>
            </a:fld>
            <a:endParaRPr lang="en-US"/>
          </a:p>
        </p:txBody>
      </p:sp>
    </p:spTree>
    <p:extLst>
      <p:ext uri="{BB962C8B-B14F-4D97-AF65-F5344CB8AC3E}">
        <p14:creationId xmlns:p14="http://schemas.microsoft.com/office/powerpoint/2010/main" val="588199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me, with everything I was going through and what I was watching my students go through, the social emotional wellness aspect of gaming was obvious. Students who otherwise wouldn’t have stepped foot into my classroom were now spending as much time as they possibly could in there. My classes were filling up as students got to know me and they were less afraid of the technical courses I was offering.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13</a:t>
            </a:fld>
            <a:endParaRPr lang="en-US"/>
          </a:p>
        </p:txBody>
      </p:sp>
    </p:spTree>
    <p:extLst>
      <p:ext uri="{BB962C8B-B14F-4D97-AF65-F5344CB8AC3E}">
        <p14:creationId xmlns:p14="http://schemas.microsoft.com/office/powerpoint/2010/main" val="3971052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still consider myself a beginner when it comes to the actual gaming portion of what we are doing, the students have really stepped up to help me bring this to PGHS as a student-led club and last year we actually won the state competition for Rocket League and came in 3rd for League of Legends.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Rocket League team went on to compete nationally and placed 23rd in the nation, securing $1300 in scholarship money. We have had students from Alpine school district earn scholarships in rocket league to USU Eastern and Ken Garff Esports has launched a partnership with the University of Utah’s Entertainment Arts and Engineering program to offer scholarships to students in our clubs.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Now I only had 1 of these rocket league players who hadn’t taken any of my classes from me. and this is what he wrote in my yearbook. </a:t>
            </a:r>
            <a:endParaRPr lang="en-US" b="0" dirty="0">
              <a:effectLst/>
            </a:endParaRPr>
          </a:p>
          <a:p>
            <a:pPr rtl="0"/>
            <a:r>
              <a:rPr lang="en-US" sz="1200" b="0" i="0" u="none" strike="noStrike" kern="1200" dirty="0">
                <a:solidFill>
                  <a:schemeClr val="tx1"/>
                </a:solidFill>
                <a:effectLst/>
                <a:latin typeface="+mn-lt"/>
                <a:ea typeface="+mn-ea"/>
                <a:cs typeface="+mn-cs"/>
              </a:rPr>
              <a:t>I can guarantee you if he wasn’t a senior, I would have had the opportunity to work with him in the classroom.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His counselor told me he wouldn’t have graduated without the motivation of esports to keep him coming to school.</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 few months after graduation he came back and told me that this club helped him through his suicidal ideations while he was in high school. </a:t>
            </a:r>
            <a:endParaRPr lang="en-US" b="0" dirty="0">
              <a:effectLst/>
            </a:endParaRPr>
          </a:p>
          <a:p>
            <a:pPr rtl="0"/>
            <a:r>
              <a:rPr lang="en-US" sz="1200" b="0" i="0" u="none" strike="noStrike" kern="1200" dirty="0">
                <a:solidFill>
                  <a:schemeClr val="tx1"/>
                </a:solidFill>
                <a:effectLst/>
                <a:latin typeface="+mn-lt"/>
                <a:ea typeface="+mn-ea"/>
                <a:cs typeface="+mn-cs"/>
              </a:rPr>
              <a:t>For me, building those connections for students to each other and the school is my big “why”.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But bringing students into the technical classroom where they get immersed in the environment of technology education is huge.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14</a:t>
            </a:fld>
            <a:endParaRPr lang="en-US"/>
          </a:p>
        </p:txBody>
      </p:sp>
    </p:spTree>
    <p:extLst>
      <p:ext uri="{BB962C8B-B14F-4D97-AF65-F5344CB8AC3E}">
        <p14:creationId xmlns:p14="http://schemas.microsoft.com/office/powerpoint/2010/main" val="16633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While there is currently no official partnership with CTE, I strongly believe the career pathways esports promotes, strongly aligns to many of the career pathways highlighted by Career and Technical Education.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From personal experience with my own courses and students, the correlation is obvious. And as a computer science teacher, I already have a technical classroom where esports, and the activities that go with it like </a:t>
            </a:r>
            <a:r>
              <a:rPr lang="en-US" sz="1200" b="0" i="0" u="none" strike="noStrike" kern="1200" dirty="0" err="1">
                <a:solidFill>
                  <a:schemeClr val="tx1"/>
                </a:solidFill>
                <a:effectLst/>
                <a:latin typeface="+mn-lt"/>
                <a:ea typeface="+mn-ea"/>
                <a:cs typeface="+mn-cs"/>
              </a:rPr>
              <a:t>shoutcasting</a:t>
            </a:r>
            <a:r>
              <a:rPr lang="en-US" sz="1200" b="0" i="0" u="none" strike="noStrike" kern="1200" dirty="0">
                <a:solidFill>
                  <a:schemeClr val="tx1"/>
                </a:solidFill>
                <a:effectLst/>
                <a:latin typeface="+mn-lt"/>
                <a:ea typeface="+mn-ea"/>
                <a:cs typeface="+mn-cs"/>
              </a:rPr>
              <a:t>, align very well.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16</a:t>
            </a:fld>
            <a:endParaRPr lang="en-US"/>
          </a:p>
        </p:txBody>
      </p:sp>
    </p:spTree>
    <p:extLst>
      <p:ext uri="{BB962C8B-B14F-4D97-AF65-F5344CB8AC3E}">
        <p14:creationId xmlns:p14="http://schemas.microsoft.com/office/powerpoint/2010/main" val="231367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https://www.varsityesportsfoundation.org/research</a:t>
            </a:r>
            <a:r>
              <a:rPr lang="en-US" sz="1200" b="0" i="0" u="none" strike="noStrike" kern="1200" dirty="0">
                <a:solidFill>
                  <a:schemeClr val="tx1"/>
                </a:solidFill>
                <a:effectLst/>
                <a:latin typeface="+mn-lt"/>
                <a:ea typeface="+mn-ea"/>
                <a:cs typeface="+mn-cs"/>
              </a:rPr>
              <a: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17</a:t>
            </a:fld>
            <a:endParaRPr lang="en-US"/>
          </a:p>
        </p:txBody>
      </p:sp>
    </p:spTree>
    <p:extLst>
      <p:ext uri="{BB962C8B-B14F-4D97-AF65-F5344CB8AC3E}">
        <p14:creationId xmlns:p14="http://schemas.microsoft.com/office/powerpoint/2010/main" val="255640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hlinkClick r:id="rId3"/>
              </a:rPr>
              <a:t>https://www.varsityesportsfoundation.org/research</a:t>
            </a:r>
            <a:r>
              <a:rPr lang="en-US" sz="1200" b="0" i="0" u="none" strike="noStrike" kern="1200" dirty="0">
                <a:solidFill>
                  <a:schemeClr val="tx1"/>
                </a:solidFill>
                <a:effectLst/>
                <a:latin typeface="+mn-lt"/>
                <a:ea typeface="+mn-ea"/>
                <a:cs typeface="+mn-cs"/>
              </a:rPr>
              <a: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18</a:t>
            </a:fld>
            <a:endParaRPr lang="en-US"/>
          </a:p>
        </p:txBody>
      </p:sp>
    </p:spTree>
    <p:extLst>
      <p:ext uri="{BB962C8B-B14F-4D97-AF65-F5344CB8AC3E}">
        <p14:creationId xmlns:p14="http://schemas.microsoft.com/office/powerpoint/2010/main" val="2030797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Recognizing the obvious impact my gaming club was having on my enrollment numbers, I started researching esports and approached my CTE director, Michelle Price, about the potential of adding a more official program to our schools. She wisely directed me to the district psychologist to talk about student wellness and approached technology to see if this would be feasible.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discussed how having a space at school where students were supervised and could interact with each other, bringing them out of their basements or bedrooms where they are often isolated when playing games, could be a major benefit.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 structured environment would also provide opportunities for students to exercise teamwork, leadership, and resilience. In terms of our district’s vision for learning, this tied in very well. </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19</a:t>
            </a:fld>
            <a:endParaRPr lang="en-US"/>
          </a:p>
        </p:txBody>
      </p:sp>
    </p:spTree>
    <p:extLst>
      <p:ext uri="{BB962C8B-B14F-4D97-AF65-F5344CB8AC3E}">
        <p14:creationId xmlns:p14="http://schemas.microsoft.com/office/powerpoint/2010/main" val="165227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2015 I landed my first teaching job at Timpanogos High School in the Alpine School District. I was fresh out of college, working part time at Ancestry as a development release coordinator, and now, teaching web development and digital business applications. My first teaching job was hourly, but I was just happy to be teaching. Finally having earned my degree and putting it to use.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My mentor teacher, an hourly teacher who actually still works full time as a developer at Microsoft taught 1st period, so I would come in early to observe him teach and help his programming students with their projects.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One of these students, Owen, really liked Minecraft. One day, early in the year, Owen approached me about starting a club at school. He wanted to start a Minecraft club. </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5</a:t>
            </a:fld>
            <a:endParaRPr lang="en-US"/>
          </a:p>
        </p:txBody>
      </p:sp>
    </p:spTree>
    <p:extLst>
      <p:ext uri="{BB962C8B-B14F-4D97-AF65-F5344CB8AC3E}">
        <p14:creationId xmlns:p14="http://schemas.microsoft.com/office/powerpoint/2010/main" val="313713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US" b="0" dirty="0">
                <a:effectLst/>
              </a:rPr>
            </a:br>
            <a:r>
              <a:rPr lang="en-US" sz="1200" b="0" i="0" u="none" strike="noStrike" kern="1200" dirty="0">
                <a:solidFill>
                  <a:schemeClr val="tx1"/>
                </a:solidFill>
                <a:effectLst/>
                <a:latin typeface="+mn-lt"/>
                <a:ea typeface="+mn-ea"/>
                <a:cs typeface="+mn-cs"/>
              </a:rPr>
              <a:t>Now, I don’t know if you were around in 2015 in the education scene in Utah, but esports was nowhere on the horizon yet. Me, as an hourly teacher, asking my administration to support a club dedicated entirely to a video game did not seem realistic.</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Owen is Autistic and after a little back and forth about the club we were going to create, we decided to form an Autism Club (where one of the main activities could be Minecraft–if we could get it working at school). But we could also do smash bros or chess or, UVU had just opened their new Autism center and we wanted to go tour their building to see what resources UVU had available to autistic students.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 loved how excited Owen was to own that part of who he is and to help create a space for others to learn more about autism and feel connected to the school.</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6</a:t>
            </a:fld>
            <a:endParaRPr lang="en-US"/>
          </a:p>
        </p:txBody>
      </p:sp>
    </p:spTree>
    <p:extLst>
      <p:ext uri="{BB962C8B-B14F-4D97-AF65-F5344CB8AC3E}">
        <p14:creationId xmlns:p14="http://schemas.microsoft.com/office/powerpoint/2010/main" val="293744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actually found the original club application in my google drive while prepping for this presentation.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 want you to look closely at the club objective. Let me zoom in.</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7</a:t>
            </a:fld>
            <a:endParaRPr lang="en-US"/>
          </a:p>
        </p:txBody>
      </p:sp>
    </p:spTree>
    <p:extLst>
      <p:ext uri="{BB962C8B-B14F-4D97-AF65-F5344CB8AC3E}">
        <p14:creationId xmlns:p14="http://schemas.microsoft.com/office/powerpoint/2010/main" val="1495177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Unify students by providing them with team building experiences and exercises to grow as individuals and as a group.</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8</a:t>
            </a:fld>
            <a:endParaRPr lang="en-US"/>
          </a:p>
        </p:txBody>
      </p:sp>
    </p:spTree>
    <p:extLst>
      <p:ext uri="{BB962C8B-B14F-4D97-AF65-F5344CB8AC3E}">
        <p14:creationId xmlns:p14="http://schemas.microsoft.com/office/powerpoint/2010/main" val="287444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You can see here some of the upcoming events we were planning on holding.</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Owen became the founder and president of a club to his peers. A leadership opportunity he likely wouldn’t have had in high school without this club.</a:t>
            </a:r>
            <a:endParaRPr lang="en-US" b="0" dirty="0">
              <a:effectLst/>
            </a:endParaRPr>
          </a:p>
          <a:p>
            <a:pPr rtl="0"/>
            <a:r>
              <a:rPr lang="en-US" sz="1200" b="0" i="0" u="none" strike="noStrike" kern="1200" dirty="0">
                <a:solidFill>
                  <a:schemeClr val="tx1"/>
                </a:solidFill>
                <a:effectLst/>
                <a:latin typeface="+mn-lt"/>
                <a:ea typeface="+mn-ea"/>
                <a:cs typeface="+mn-cs"/>
              </a:rPr>
              <a:t> </a:t>
            </a:r>
            <a:endParaRPr lang="en-US" b="0" dirty="0">
              <a:effectLst/>
            </a:endParaRPr>
          </a:p>
          <a:p>
            <a:pPr rtl="0"/>
            <a:r>
              <a:rPr lang="en-US" sz="1200" b="0" i="0" u="none" strike="noStrike" kern="1200" dirty="0">
                <a:solidFill>
                  <a:schemeClr val="tx1"/>
                </a:solidFill>
                <a:effectLst/>
                <a:latin typeface="+mn-lt"/>
                <a:ea typeface="+mn-ea"/>
                <a:cs typeface="+mn-cs"/>
              </a:rPr>
              <a:t>At Timpanogos we didn’t have any consoles to play on, so smash bros never happened, but before long, Owen had recruited a bunch of students to join our club. Some </a:t>
            </a:r>
            <a:r>
              <a:rPr lang="en-US" sz="1200" b="0" i="0" u="none" strike="noStrike" kern="1200" dirty="0" err="1">
                <a:solidFill>
                  <a:schemeClr val="tx1"/>
                </a:solidFill>
                <a:effectLst/>
                <a:latin typeface="+mn-lt"/>
                <a:ea typeface="+mn-ea"/>
                <a:cs typeface="+mn-cs"/>
              </a:rPr>
              <a:t>austistic</a:t>
            </a:r>
            <a:r>
              <a:rPr lang="en-US" sz="1200" b="0" i="0" u="none" strike="noStrike" kern="1200" dirty="0">
                <a:solidFill>
                  <a:schemeClr val="tx1"/>
                </a:solidFill>
                <a:effectLst/>
                <a:latin typeface="+mn-lt"/>
                <a:ea typeface="+mn-ea"/>
                <a:cs typeface="+mn-cs"/>
              </a:rPr>
              <a:t>, some not, the club was open to everyone. We were even able to secure a small charitable donation from my other job at Ancestry, which allowed us to purchase some Minecraft EDU licenses–back in the day before Microsoft had revamped it.</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9</a:t>
            </a:fld>
            <a:endParaRPr lang="en-US"/>
          </a:p>
        </p:txBody>
      </p:sp>
    </p:spTree>
    <p:extLst>
      <p:ext uri="{BB962C8B-B14F-4D97-AF65-F5344CB8AC3E}">
        <p14:creationId xmlns:p14="http://schemas.microsoft.com/office/powerpoint/2010/main" val="297680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It wasn’t long before an opportunity to teach full time opened up at Pleasant Grove High School and I jumped at it. I loved teaching hourly so much that going full time was a no-brainer.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 had even student taught for the teacher who had just retired, Gordon Moses, so it was a familiar and welcome environment.</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As the students at Pleasant Grove High School got to know me, they started gathering in my classroom during lunch to play games. It didn’t take long for the students to want to turn these days into official club gatherings. Students were bringing in </a:t>
            </a:r>
            <a:r>
              <a:rPr lang="en-US" sz="1200" b="0" i="0" u="none" strike="noStrike" kern="1200" dirty="0" err="1">
                <a:solidFill>
                  <a:schemeClr val="tx1"/>
                </a:solidFill>
                <a:effectLst/>
                <a:latin typeface="+mn-lt"/>
                <a:ea typeface="+mn-ea"/>
                <a:cs typeface="+mn-cs"/>
              </a:rPr>
              <a:t>wiis</a:t>
            </a:r>
            <a:r>
              <a:rPr lang="en-US" sz="1200" b="0" i="0" u="none" strike="noStrike" kern="1200" dirty="0">
                <a:solidFill>
                  <a:schemeClr val="tx1"/>
                </a:solidFill>
                <a:effectLst/>
                <a:latin typeface="+mn-lt"/>
                <a:ea typeface="+mn-ea"/>
                <a:cs typeface="+mn-cs"/>
              </a:rPr>
              <a:t> with smash bros on it and this is how the smash club was officially born at PGHS.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10</a:t>
            </a:fld>
            <a:endParaRPr lang="en-US"/>
          </a:p>
        </p:txBody>
      </p:sp>
    </p:spTree>
    <p:extLst>
      <p:ext uri="{BB962C8B-B14F-4D97-AF65-F5344CB8AC3E}">
        <p14:creationId xmlns:p14="http://schemas.microsoft.com/office/powerpoint/2010/main" val="2709972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Flash forward a few years, and I’m sitting at parent teacher conferences one night, I see this email come through from one of my programming students.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He was the type of student who had really wanted to know how programming worked, but he wouldn’t do the assignments I gave him - instead he worked on his own projects and this email was a celebration of a breakthrough he had just had. Honestly the BEST email I have ever received or ever will receive while sitting at parent teacher conference.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I’ll never forget the day, just two months later, when this student, who wasn’t on the school’s suicide watch list, died by suicide.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11</a:t>
            </a:fld>
            <a:endParaRPr lang="en-US"/>
          </a:p>
        </p:txBody>
      </p:sp>
    </p:spTree>
    <p:extLst>
      <p:ext uri="{BB962C8B-B14F-4D97-AF65-F5344CB8AC3E}">
        <p14:creationId xmlns:p14="http://schemas.microsoft.com/office/powerpoint/2010/main" val="395106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Reading this email from my school, I was in shock.</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While attending his memorial service, his mother told me that smash club was one of the places he actually felt connected to the school.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It was at this point in time when I realized how much this club was providing to students beyond gaming.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9B7FA81-C8F4-6649-913A-9AF5B7B6010F}" type="slidenum">
              <a:rPr lang="en-US" smtClean="0"/>
              <a:t>12</a:t>
            </a:fld>
            <a:endParaRPr lang="en-US"/>
          </a:p>
        </p:txBody>
      </p:sp>
    </p:spTree>
    <p:extLst>
      <p:ext uri="{BB962C8B-B14F-4D97-AF65-F5344CB8AC3E}">
        <p14:creationId xmlns:p14="http://schemas.microsoft.com/office/powerpoint/2010/main" val="1587769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0" name="Picture 9" descr="A picture containing text, nature&#10;&#10;Description automatically generated">
            <a:extLst>
              <a:ext uri="{FF2B5EF4-FFF2-40B4-BE49-F238E27FC236}">
                <a16:creationId xmlns:a16="http://schemas.microsoft.com/office/drawing/2014/main" id="{16B99751-02F1-4459-98C4-B50B56CF27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4">
            <a:extLst>
              <a:ext uri="{FF2B5EF4-FFF2-40B4-BE49-F238E27FC236}">
                <a16:creationId xmlns:a16="http://schemas.microsoft.com/office/drawing/2014/main" id="{300B6019-CD12-44A4-846E-3EBE423A6602}"/>
              </a:ext>
            </a:extLst>
          </p:cNvPr>
          <p:cNvSpPr>
            <a:spLocks noGrp="1"/>
          </p:cNvSpPr>
          <p:nvPr>
            <p:ph type="body" sz="quarter" idx="13" hasCustomPrompt="1"/>
          </p:nvPr>
        </p:nvSpPr>
        <p:spPr>
          <a:xfrm>
            <a:off x="762000" y="1666876"/>
            <a:ext cx="8458200" cy="704850"/>
          </a:xfrm>
        </p:spPr>
        <p:txBody>
          <a:bodyPr>
            <a:noAutofit/>
          </a:bodyPr>
          <a:lstStyle>
            <a:lvl1pPr marL="0" indent="0">
              <a:buNone/>
              <a:defRPr sz="5400">
                <a:solidFill>
                  <a:srgbClr val="FFBA2F"/>
                </a:solidFill>
                <a:latin typeface="Kepler Std Medium" panose="02040A0306070A060204" pitchFamily="18" charset="0"/>
              </a:defRPr>
            </a:lvl1pPr>
          </a:lstStyle>
          <a:p>
            <a:pPr lvl="0"/>
            <a:r>
              <a:rPr lang="en-US" dirty="0"/>
              <a:t>Main Title</a:t>
            </a:r>
          </a:p>
        </p:txBody>
      </p:sp>
      <p:sp>
        <p:nvSpPr>
          <p:cNvPr id="17" name="Text Placeholder 6">
            <a:extLst>
              <a:ext uri="{FF2B5EF4-FFF2-40B4-BE49-F238E27FC236}">
                <a16:creationId xmlns:a16="http://schemas.microsoft.com/office/drawing/2014/main" id="{A8582CE2-55B5-460B-A45D-0EF87A579719}"/>
              </a:ext>
            </a:extLst>
          </p:cNvPr>
          <p:cNvSpPr>
            <a:spLocks noGrp="1"/>
          </p:cNvSpPr>
          <p:nvPr>
            <p:ph type="body" sz="quarter" idx="14" hasCustomPrompt="1"/>
          </p:nvPr>
        </p:nvSpPr>
        <p:spPr>
          <a:xfrm>
            <a:off x="762000" y="2466976"/>
            <a:ext cx="7277100" cy="457200"/>
          </a:xfrm>
        </p:spPr>
        <p:txBody>
          <a:bodyPr/>
          <a:lstStyle>
            <a:lvl1pPr marL="0" indent="0">
              <a:buNone/>
              <a:defRPr>
                <a:solidFill>
                  <a:schemeClr val="bg1"/>
                </a:solidFill>
                <a:latin typeface="Vinyl OT Regular" panose="02000506030000020003" pitchFamily="50" charset="0"/>
              </a:defRPr>
            </a:lvl1pPr>
          </a:lstStyle>
          <a:p>
            <a:pPr lvl="0"/>
            <a:r>
              <a:rPr lang="en-US" dirty="0"/>
              <a:t>SUBHEADING</a:t>
            </a:r>
          </a:p>
        </p:txBody>
      </p:sp>
      <p:sp>
        <p:nvSpPr>
          <p:cNvPr id="18" name="Text Placeholder 8">
            <a:extLst>
              <a:ext uri="{FF2B5EF4-FFF2-40B4-BE49-F238E27FC236}">
                <a16:creationId xmlns:a16="http://schemas.microsoft.com/office/drawing/2014/main" id="{B9937E08-4AD9-4931-B381-FB54BA4EE3D4}"/>
              </a:ext>
            </a:extLst>
          </p:cNvPr>
          <p:cNvSpPr>
            <a:spLocks noGrp="1"/>
          </p:cNvSpPr>
          <p:nvPr>
            <p:ph type="body" sz="quarter" idx="15" hasCustomPrompt="1"/>
          </p:nvPr>
        </p:nvSpPr>
        <p:spPr>
          <a:xfrm>
            <a:off x="762000" y="3190875"/>
            <a:ext cx="6134100" cy="1590675"/>
          </a:xfrm>
        </p:spPr>
        <p:txBody>
          <a:bodyPr>
            <a:normAutofit/>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Body text </a:t>
            </a:r>
          </a:p>
        </p:txBody>
      </p:sp>
    </p:spTree>
    <p:extLst>
      <p:ext uri="{BB962C8B-B14F-4D97-AF65-F5344CB8AC3E}">
        <p14:creationId xmlns:p14="http://schemas.microsoft.com/office/powerpoint/2010/main" val="737570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text, outdoor&#10;&#10;Description automatically generated">
            <a:extLst>
              <a:ext uri="{FF2B5EF4-FFF2-40B4-BE49-F238E27FC236}">
                <a16:creationId xmlns:a16="http://schemas.microsoft.com/office/drawing/2014/main" id="{D95EBB56-E499-405D-8157-D0C3208FA7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2A74641E-E59A-4AD0-8BA0-911B2BE5B96E}"/>
              </a:ext>
            </a:extLst>
          </p:cNvPr>
          <p:cNvSpPr>
            <a:spLocks noGrp="1"/>
          </p:cNvSpPr>
          <p:nvPr>
            <p:ph type="body" sz="quarter" idx="15" hasCustomPrompt="1"/>
          </p:nvPr>
        </p:nvSpPr>
        <p:spPr>
          <a:xfrm>
            <a:off x="523210" y="445102"/>
            <a:ext cx="8658225" cy="922338"/>
          </a:xfrm>
        </p:spPr>
        <p:txBody>
          <a:bodyPr>
            <a:normAutofit/>
          </a:bodyPr>
          <a:lstStyle>
            <a:lvl1pPr marL="0" indent="0">
              <a:buFontTx/>
              <a:buNone/>
              <a:defRPr sz="5400">
                <a:solidFill>
                  <a:srgbClr val="4B4540"/>
                </a:solidFill>
                <a:latin typeface="Kepler Std Medium" panose="02040A0306070A060204" pitchFamily="18" charset="0"/>
              </a:defRPr>
            </a:lvl1pPr>
          </a:lstStyle>
          <a:p>
            <a:pPr lvl="0"/>
            <a:r>
              <a:rPr lang="en-US" dirty="0"/>
              <a:t>Main Title</a:t>
            </a:r>
          </a:p>
        </p:txBody>
      </p:sp>
      <p:sp>
        <p:nvSpPr>
          <p:cNvPr id="14" name="Text Placeholder 13">
            <a:extLst>
              <a:ext uri="{FF2B5EF4-FFF2-40B4-BE49-F238E27FC236}">
                <a16:creationId xmlns:a16="http://schemas.microsoft.com/office/drawing/2014/main" id="{12886A99-945A-4FAD-B166-AA348A2EB387}"/>
              </a:ext>
            </a:extLst>
          </p:cNvPr>
          <p:cNvSpPr>
            <a:spLocks noGrp="1"/>
          </p:cNvSpPr>
          <p:nvPr>
            <p:ph type="body" sz="quarter" idx="16"/>
          </p:nvPr>
        </p:nvSpPr>
        <p:spPr>
          <a:xfrm>
            <a:off x="523875" y="1565275"/>
            <a:ext cx="9855200" cy="5083175"/>
          </a:xfrm>
        </p:spPr>
        <p:txBody>
          <a:bodyPr/>
          <a:lstStyle>
            <a:lvl1pPr marL="514350" indent="-51435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1pPr>
            <a:lvl2pPr marL="914400" indent="-4572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2pPr>
            <a:lvl3pPr marL="1371600" indent="-4572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3pPr>
            <a:lvl4pPr marL="1714500" indent="-3429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4pPr>
            <a:lvl5pPr marL="2171700" indent="-3429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563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nature, night sky&#10;&#10;Description automatically generated">
            <a:extLst>
              <a:ext uri="{FF2B5EF4-FFF2-40B4-BE49-F238E27FC236}">
                <a16:creationId xmlns:a16="http://schemas.microsoft.com/office/drawing/2014/main" id="{4E64B710-5A04-4548-91A7-D87DA37D24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6308B8A-4AD7-465B-B663-41336E332111}"/>
              </a:ext>
            </a:extLst>
          </p:cNvPr>
          <p:cNvSpPr>
            <a:spLocks noGrp="1"/>
          </p:cNvSpPr>
          <p:nvPr>
            <p:ph type="body" sz="quarter" idx="15" hasCustomPrompt="1"/>
          </p:nvPr>
        </p:nvSpPr>
        <p:spPr>
          <a:xfrm>
            <a:off x="523210" y="445102"/>
            <a:ext cx="8658225" cy="922338"/>
          </a:xfrm>
        </p:spPr>
        <p:txBody>
          <a:bodyPr>
            <a:normAutofit/>
          </a:bodyPr>
          <a:lstStyle>
            <a:lvl1pPr marL="0" indent="0">
              <a:buFontTx/>
              <a:buNone/>
              <a:defRPr sz="5400">
                <a:solidFill>
                  <a:schemeClr val="bg1"/>
                </a:solidFill>
                <a:latin typeface="Kepler Std Medium" panose="02040A0306070A060204" pitchFamily="18" charset="0"/>
              </a:defRPr>
            </a:lvl1pPr>
          </a:lstStyle>
          <a:p>
            <a:pPr lvl="0"/>
            <a:r>
              <a:rPr lang="en-US" dirty="0"/>
              <a:t>Main Title</a:t>
            </a:r>
          </a:p>
        </p:txBody>
      </p:sp>
      <p:sp>
        <p:nvSpPr>
          <p:cNvPr id="13" name="Text Placeholder 13">
            <a:extLst>
              <a:ext uri="{FF2B5EF4-FFF2-40B4-BE49-F238E27FC236}">
                <a16:creationId xmlns:a16="http://schemas.microsoft.com/office/drawing/2014/main" id="{80B368ED-2E74-4B0F-A051-A4C4CA38A5D4}"/>
              </a:ext>
            </a:extLst>
          </p:cNvPr>
          <p:cNvSpPr>
            <a:spLocks noGrp="1"/>
          </p:cNvSpPr>
          <p:nvPr>
            <p:ph type="body" sz="quarter" idx="16"/>
          </p:nvPr>
        </p:nvSpPr>
        <p:spPr>
          <a:xfrm>
            <a:off x="523875" y="1565275"/>
            <a:ext cx="9855200" cy="5083175"/>
          </a:xfrm>
        </p:spPr>
        <p:txBody>
          <a:bodyPr/>
          <a:lstStyle>
            <a:lvl1pPr marL="514350" indent="-51435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914400" indent="-4572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371600" indent="-4572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714500" indent="-3429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171700" indent="-3429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351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51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08B24C-1C16-4C62-916F-4441257557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06F26D-3113-4C24-9E48-5DD82062A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D5242-3DD0-40DF-B895-CD578C1911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01F47-762C-43FB-9657-DA0E92818043}" type="datetimeFigureOut">
              <a:rPr lang="en-US" smtClean="0"/>
              <a:t>5/19/22</a:t>
            </a:fld>
            <a:endParaRPr lang="en-US"/>
          </a:p>
        </p:txBody>
      </p:sp>
      <p:sp>
        <p:nvSpPr>
          <p:cNvPr id="5" name="Footer Placeholder 4">
            <a:extLst>
              <a:ext uri="{FF2B5EF4-FFF2-40B4-BE49-F238E27FC236}">
                <a16:creationId xmlns:a16="http://schemas.microsoft.com/office/drawing/2014/main" id="{0A192181-39DE-4734-9D7B-BDA795DD3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5BFB77-EA8B-4FC8-8E8D-5CFEE0871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CF88D-4045-4FA4-9646-DF005913A1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106430B8-1D13-45FE-96FB-BDDA0C7272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9442974"/>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4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nationalcyberleague.org/" TargetMode="External"/><Relationship Id="rId7" Type="http://schemas.openxmlformats.org/officeDocument/2006/relationships/image" Target="../media/image27.png"/><Relationship Id="rId2" Type="http://schemas.openxmlformats.org/officeDocument/2006/relationships/hyperlink" Target="https://www.uscyberpatriot.org/" TargetMode="External"/><Relationship Id="rId1" Type="http://schemas.openxmlformats.org/officeDocument/2006/relationships/slideLayout" Target="../slideLayouts/slideLayout2.xml"/><Relationship Id="rId6" Type="http://schemas.openxmlformats.org/officeDocument/2006/relationships/hyperlink" Target="https://overthewire.org/wargames/" TargetMode="External"/><Relationship Id="rId5" Type="http://schemas.openxmlformats.org/officeDocument/2006/relationships/hyperlink" Target="https://angstromctf.com/" TargetMode="External"/><Relationship Id="rId4" Type="http://schemas.openxmlformats.org/officeDocument/2006/relationships/hyperlink" Target="https://picoctf.org/" TargetMode="External"/><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kengarffesports.org/" TargetMode="External"/><Relationship Id="rId7" Type="http://schemas.openxmlformats.org/officeDocument/2006/relationships/hyperlink" Target="https://www.youtube.com/channel/UC01y_arAXMcAKdHb0cPdC-A" TargetMode="External"/><Relationship Id="rId2" Type="http://schemas.openxmlformats.org/officeDocument/2006/relationships/hyperlink" Target="https://www.instagram.com/cyber.vikings/" TargetMode="External"/><Relationship Id="rId1" Type="http://schemas.openxmlformats.org/officeDocument/2006/relationships/slideLayout" Target="../slideLayouts/slideLayout1.xml"/><Relationship Id="rId6" Type="http://schemas.openxmlformats.org/officeDocument/2006/relationships/hyperlink" Target="https://gsesports.org/" TargetMode="External"/><Relationship Id="rId5" Type="http://schemas.openxmlformats.org/officeDocument/2006/relationships/hyperlink" Target="https://www.nasef.org/" TargetMode="External"/><Relationship Id="rId4" Type="http://schemas.openxmlformats.org/officeDocument/2006/relationships/hyperlink" Target="http://instagram.com/kengarffesport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ayocom@alpinedistrict.org" TargetMode="External"/><Relationship Id="rId2" Type="http://schemas.openxmlformats.org/officeDocument/2006/relationships/hyperlink" Target="mailto:audray@sieutah.org" TargetMode="Externa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hyperlink" Target="https://www.linkedin.com/in/ayo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B1DF5-0C61-49D4-A46E-D4CCB309B769}"/>
              </a:ext>
            </a:extLst>
          </p:cNvPr>
          <p:cNvSpPr>
            <a:spLocks noGrp="1"/>
          </p:cNvSpPr>
          <p:nvPr>
            <p:ph type="body" sz="quarter" idx="13"/>
          </p:nvPr>
        </p:nvSpPr>
        <p:spPr/>
        <p:txBody>
          <a:bodyPr/>
          <a:lstStyle/>
          <a:p>
            <a:r>
              <a:rPr lang="en-US" dirty="0"/>
              <a:t>Scholastic Esports</a:t>
            </a:r>
          </a:p>
        </p:txBody>
      </p:sp>
      <p:sp>
        <p:nvSpPr>
          <p:cNvPr id="3" name="Text Placeholder 2">
            <a:extLst>
              <a:ext uri="{FF2B5EF4-FFF2-40B4-BE49-F238E27FC236}">
                <a16:creationId xmlns:a16="http://schemas.microsoft.com/office/drawing/2014/main" id="{FC03F5B4-510A-4191-935C-2D6FCF0B0872}"/>
              </a:ext>
            </a:extLst>
          </p:cNvPr>
          <p:cNvSpPr>
            <a:spLocks noGrp="1"/>
          </p:cNvSpPr>
          <p:nvPr>
            <p:ph type="body" sz="quarter" idx="14"/>
          </p:nvPr>
        </p:nvSpPr>
        <p:spPr>
          <a:xfrm>
            <a:off x="761999" y="2466975"/>
            <a:ext cx="9008165" cy="1150868"/>
          </a:xfrm>
        </p:spPr>
        <p:txBody>
          <a:bodyPr>
            <a:normAutofit/>
          </a:bodyPr>
          <a:lstStyle/>
          <a:p>
            <a:r>
              <a:rPr lang="en-US" dirty="0"/>
              <a:t>Why you should consider building a program at your school</a:t>
            </a:r>
            <a:br>
              <a:rPr lang="en-US" dirty="0"/>
            </a:br>
            <a:r>
              <a:rPr lang="en-US" dirty="0"/>
              <a:t>(even if you know nothing about gaming)</a:t>
            </a:r>
          </a:p>
        </p:txBody>
      </p:sp>
    </p:spTree>
    <p:extLst>
      <p:ext uri="{BB962C8B-B14F-4D97-AF65-F5344CB8AC3E}">
        <p14:creationId xmlns:p14="http://schemas.microsoft.com/office/powerpoint/2010/main" val="344363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lstStyle/>
          <a:p>
            <a:r>
              <a:rPr lang="en-US" dirty="0"/>
              <a:t>Why esports?</a:t>
            </a:r>
          </a:p>
        </p:txBody>
      </p:sp>
      <p:pic>
        <p:nvPicPr>
          <p:cNvPr id="7170" name="Picture 2">
            <a:extLst>
              <a:ext uri="{FF2B5EF4-FFF2-40B4-BE49-F238E27FC236}">
                <a16:creationId xmlns:a16="http://schemas.microsoft.com/office/drawing/2014/main" id="{6BA3D332-A53D-8642-66A7-C79FD7B9B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6"/>
            <a:ext cx="12877800" cy="804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24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45216-3682-46BC-AA48-85814C86B977}"/>
              </a:ext>
            </a:extLst>
          </p:cNvPr>
          <p:cNvSpPr>
            <a:spLocks noGrp="1"/>
          </p:cNvSpPr>
          <p:nvPr>
            <p:ph type="body" sz="quarter" idx="15"/>
          </p:nvPr>
        </p:nvSpPr>
        <p:spPr/>
        <p:txBody>
          <a:bodyPr>
            <a:normAutofit/>
          </a:bodyPr>
          <a:lstStyle/>
          <a:p>
            <a:r>
              <a:rPr lang="en-US" dirty="0"/>
              <a:t>Why esports?</a:t>
            </a:r>
          </a:p>
        </p:txBody>
      </p:sp>
      <p:pic>
        <p:nvPicPr>
          <p:cNvPr id="4098" name="Picture 2">
            <a:extLst>
              <a:ext uri="{FF2B5EF4-FFF2-40B4-BE49-F238E27FC236}">
                <a16:creationId xmlns:a16="http://schemas.microsoft.com/office/drawing/2014/main" id="{2FB32F5D-8B05-6C57-7F9F-04809FFEC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07" r="19236"/>
          <a:stretch/>
        </p:blipFill>
        <p:spPr bwMode="auto">
          <a:xfrm>
            <a:off x="523210" y="1612900"/>
            <a:ext cx="9643040" cy="5041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C9FDA54-8B34-C11C-C23E-0314D673697E}"/>
              </a:ext>
            </a:extLst>
          </p:cNvPr>
          <p:cNvSpPr/>
          <p:nvPr/>
        </p:nvSpPr>
        <p:spPr>
          <a:xfrm>
            <a:off x="1104900" y="2159000"/>
            <a:ext cx="25146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D6BEFB-3502-5E38-CB71-1701BAC4C67B}"/>
              </a:ext>
            </a:extLst>
          </p:cNvPr>
          <p:cNvSpPr/>
          <p:nvPr/>
        </p:nvSpPr>
        <p:spPr>
          <a:xfrm>
            <a:off x="1320800" y="3487738"/>
            <a:ext cx="2514600" cy="16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19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45216-3682-46BC-AA48-85814C86B977}"/>
              </a:ext>
            </a:extLst>
          </p:cNvPr>
          <p:cNvSpPr>
            <a:spLocks noGrp="1"/>
          </p:cNvSpPr>
          <p:nvPr>
            <p:ph type="body" sz="quarter" idx="15"/>
          </p:nvPr>
        </p:nvSpPr>
        <p:spPr/>
        <p:txBody>
          <a:bodyPr>
            <a:normAutofit/>
          </a:bodyPr>
          <a:lstStyle/>
          <a:p>
            <a:r>
              <a:rPr lang="en-US" dirty="0"/>
              <a:t>Why esports?</a:t>
            </a:r>
          </a:p>
        </p:txBody>
      </p:sp>
      <p:pic>
        <p:nvPicPr>
          <p:cNvPr id="9218" name="Picture 2">
            <a:extLst>
              <a:ext uri="{FF2B5EF4-FFF2-40B4-BE49-F238E27FC236}">
                <a16:creationId xmlns:a16="http://schemas.microsoft.com/office/drawing/2014/main" id="{22BD8DAC-F1FD-25BC-5D5F-12B455E36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0959"/>
            <a:ext cx="12192000" cy="3603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C9FDA54-8B34-C11C-C23E-0314D673697E}"/>
              </a:ext>
            </a:extLst>
          </p:cNvPr>
          <p:cNvSpPr/>
          <p:nvPr/>
        </p:nvSpPr>
        <p:spPr>
          <a:xfrm>
            <a:off x="5460539" y="3057333"/>
            <a:ext cx="1067261"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B7F0F1-E2A7-2E08-BBDE-077585E8865E}"/>
              </a:ext>
            </a:extLst>
          </p:cNvPr>
          <p:cNvSpPr/>
          <p:nvPr/>
        </p:nvSpPr>
        <p:spPr>
          <a:xfrm>
            <a:off x="952039" y="3390900"/>
            <a:ext cx="432261"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D6BEFB-3502-5E38-CB71-1701BAC4C67B}"/>
              </a:ext>
            </a:extLst>
          </p:cNvPr>
          <p:cNvSpPr/>
          <p:nvPr/>
        </p:nvSpPr>
        <p:spPr>
          <a:xfrm>
            <a:off x="523210" y="2120900"/>
            <a:ext cx="2639090" cy="28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66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5FD81034-65B9-6D24-2595-7AE4BA6A5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 y="-794148"/>
            <a:ext cx="11261726" cy="844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795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9657827-D036-E296-1876-3AF44E828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281"/>
            <a:ext cx="7759639" cy="686728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a:extLst>
              <a:ext uri="{FF2B5EF4-FFF2-40B4-BE49-F238E27FC236}">
                <a16:creationId xmlns:a16="http://schemas.microsoft.com/office/drawing/2014/main" id="{8FF4CB92-9F7E-D839-9B8E-9F37A6CC5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666" y="0"/>
            <a:ext cx="5149755" cy="34294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68FCDAB6-2B8E-756D-3998-CAFDAF68B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666" y="3424359"/>
            <a:ext cx="5145205" cy="38589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30C38C4-1D3D-560E-264E-4B6D79FD7A50}"/>
              </a:ext>
            </a:extLst>
          </p:cNvPr>
          <p:cNvSpPr/>
          <p:nvPr/>
        </p:nvSpPr>
        <p:spPr>
          <a:xfrm>
            <a:off x="1542197" y="5186149"/>
            <a:ext cx="5445457" cy="12010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90338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B1DF5-0C61-49D4-A46E-D4CCB309B769}"/>
              </a:ext>
            </a:extLst>
          </p:cNvPr>
          <p:cNvSpPr>
            <a:spLocks noGrp="1"/>
          </p:cNvSpPr>
          <p:nvPr>
            <p:ph type="body" sz="quarter" idx="13"/>
          </p:nvPr>
        </p:nvSpPr>
        <p:spPr>
          <a:xfrm>
            <a:off x="762000" y="1666876"/>
            <a:ext cx="9490364" cy="704850"/>
          </a:xfrm>
        </p:spPr>
        <p:txBody>
          <a:bodyPr/>
          <a:lstStyle/>
          <a:p>
            <a:r>
              <a:rPr lang="en-US" dirty="0"/>
              <a:t>How esports compliments CTE</a:t>
            </a:r>
          </a:p>
        </p:txBody>
      </p:sp>
      <p:sp>
        <p:nvSpPr>
          <p:cNvPr id="3" name="Text Placeholder 2">
            <a:extLst>
              <a:ext uri="{FF2B5EF4-FFF2-40B4-BE49-F238E27FC236}">
                <a16:creationId xmlns:a16="http://schemas.microsoft.com/office/drawing/2014/main" id="{FC03F5B4-510A-4191-935C-2D6FCF0B0872}"/>
              </a:ext>
            </a:extLst>
          </p:cNvPr>
          <p:cNvSpPr>
            <a:spLocks noGrp="1"/>
          </p:cNvSpPr>
          <p:nvPr>
            <p:ph type="body" sz="quarter" idx="14"/>
          </p:nvPr>
        </p:nvSpPr>
        <p:spPr>
          <a:xfrm>
            <a:off x="761999" y="2466975"/>
            <a:ext cx="9008165" cy="1150868"/>
          </a:xfrm>
        </p:spPr>
        <p:txBody>
          <a:bodyPr>
            <a:normAutofit/>
          </a:bodyPr>
          <a:lstStyle/>
          <a:p>
            <a:r>
              <a:rPr lang="en-US" dirty="0"/>
              <a:t>Pathways, curriculum, existing resources</a:t>
            </a:r>
          </a:p>
        </p:txBody>
      </p:sp>
      <p:sp>
        <p:nvSpPr>
          <p:cNvPr id="4" name="Text Placeholder 3">
            <a:extLst>
              <a:ext uri="{FF2B5EF4-FFF2-40B4-BE49-F238E27FC236}">
                <a16:creationId xmlns:a16="http://schemas.microsoft.com/office/drawing/2014/main" id="{DE2C86EC-594B-48E8-973F-815134CDCD84}"/>
              </a:ext>
            </a:extLst>
          </p:cNvPr>
          <p:cNvSpPr>
            <a:spLocks noGrp="1"/>
          </p:cNvSpPr>
          <p:nvPr>
            <p:ph type="body" sz="quarter" idx="15"/>
          </p:nvPr>
        </p:nvSpPr>
        <p:spPr>
          <a:xfrm>
            <a:off x="930965" y="4395786"/>
            <a:ext cx="6134100" cy="1590675"/>
          </a:xfrm>
        </p:spPr>
        <p:txBody>
          <a:bodyPr/>
          <a:lstStyle/>
          <a:p>
            <a:endParaRPr lang="en-US" dirty="0"/>
          </a:p>
        </p:txBody>
      </p:sp>
    </p:spTree>
    <p:extLst>
      <p:ext uri="{BB962C8B-B14F-4D97-AF65-F5344CB8AC3E}">
        <p14:creationId xmlns:p14="http://schemas.microsoft.com/office/powerpoint/2010/main" val="313830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lstStyle/>
          <a:p>
            <a:r>
              <a:rPr lang="en-US" dirty="0"/>
              <a:t>How esports compliments CTE</a:t>
            </a:r>
          </a:p>
        </p:txBody>
      </p:sp>
      <p:pic>
        <p:nvPicPr>
          <p:cNvPr id="12290" name="Picture 2">
            <a:extLst>
              <a:ext uri="{FF2B5EF4-FFF2-40B4-BE49-F238E27FC236}">
                <a16:creationId xmlns:a16="http://schemas.microsoft.com/office/drawing/2014/main" id="{5230DA5B-0E6F-B6B8-2FA2-55207839C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590"/>
          <a:stretch/>
        </p:blipFill>
        <p:spPr bwMode="auto">
          <a:xfrm>
            <a:off x="523210" y="1333598"/>
            <a:ext cx="6892923" cy="5524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787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A6166-ECDA-0025-468C-33EA1F7779E8}"/>
              </a:ext>
            </a:extLst>
          </p:cNvPr>
          <p:cNvSpPr>
            <a:spLocks noGrp="1"/>
          </p:cNvSpPr>
          <p:nvPr>
            <p:ph type="body" sz="quarter" idx="15"/>
          </p:nvPr>
        </p:nvSpPr>
        <p:spPr/>
        <p:txBody>
          <a:bodyPr/>
          <a:lstStyle/>
          <a:p>
            <a:endParaRPr lang="en-US"/>
          </a:p>
        </p:txBody>
      </p:sp>
      <p:pic>
        <p:nvPicPr>
          <p:cNvPr id="14342" name="Picture 6">
            <a:extLst>
              <a:ext uri="{FF2B5EF4-FFF2-40B4-BE49-F238E27FC236}">
                <a16:creationId xmlns:a16="http://schemas.microsoft.com/office/drawing/2014/main" id="{C651C692-4B77-F6A3-876C-9E5C3DFBFC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77" t="23283" r="29027" b="30348"/>
          <a:stretch/>
        </p:blipFill>
        <p:spPr bwMode="auto">
          <a:xfrm>
            <a:off x="513024" y="445102"/>
            <a:ext cx="9374308" cy="596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28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A6166-ECDA-0025-468C-33EA1F7779E8}"/>
              </a:ext>
            </a:extLst>
          </p:cNvPr>
          <p:cNvSpPr>
            <a:spLocks noGrp="1"/>
          </p:cNvSpPr>
          <p:nvPr>
            <p:ph type="body" sz="quarter" idx="15"/>
          </p:nvPr>
        </p:nvSpPr>
        <p:spPr/>
        <p:txBody>
          <a:bodyPr/>
          <a:lstStyle/>
          <a:p>
            <a:endParaRPr lang="en-US"/>
          </a:p>
        </p:txBody>
      </p:sp>
      <p:pic>
        <p:nvPicPr>
          <p:cNvPr id="14338" name="Picture 2">
            <a:extLst>
              <a:ext uri="{FF2B5EF4-FFF2-40B4-BE49-F238E27FC236}">
                <a16:creationId xmlns:a16="http://schemas.microsoft.com/office/drawing/2014/main" id="{62CB08BF-8751-AFFA-FC67-7BA472815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58"/>
            <a:ext cx="12192000" cy="689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92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A6166-ECDA-0025-468C-33EA1F7779E8}"/>
              </a:ext>
            </a:extLst>
          </p:cNvPr>
          <p:cNvSpPr>
            <a:spLocks noGrp="1"/>
          </p:cNvSpPr>
          <p:nvPr>
            <p:ph type="body" sz="quarter" idx="15"/>
          </p:nvPr>
        </p:nvSpPr>
        <p:spPr/>
        <p:txBody>
          <a:bodyPr/>
          <a:lstStyle/>
          <a:p>
            <a:r>
              <a:rPr lang="en-US" dirty="0"/>
              <a:t>How esports compliments CTE</a:t>
            </a:r>
          </a:p>
        </p:txBody>
      </p:sp>
      <p:pic>
        <p:nvPicPr>
          <p:cNvPr id="17410" name="Picture 2">
            <a:extLst>
              <a:ext uri="{FF2B5EF4-FFF2-40B4-BE49-F238E27FC236}">
                <a16:creationId xmlns:a16="http://schemas.microsoft.com/office/drawing/2014/main" id="{3BA778D1-277F-46C3-6EB6-E746F764C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10" y="1217314"/>
            <a:ext cx="5695185" cy="549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645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lstStyle/>
          <a:p>
            <a:r>
              <a:rPr lang="en-US" dirty="0"/>
              <a:t>About Me</a:t>
            </a:r>
          </a:p>
        </p:txBody>
      </p:sp>
      <p:sp>
        <p:nvSpPr>
          <p:cNvPr id="3" name="Text Placeholder 2">
            <a:extLst>
              <a:ext uri="{FF2B5EF4-FFF2-40B4-BE49-F238E27FC236}">
                <a16:creationId xmlns:a16="http://schemas.microsoft.com/office/drawing/2014/main" id="{644769FB-C195-4039-BFAB-AAAB4A31C697}"/>
              </a:ext>
            </a:extLst>
          </p:cNvPr>
          <p:cNvSpPr>
            <a:spLocks noGrp="1"/>
          </p:cNvSpPr>
          <p:nvPr>
            <p:ph type="body" sz="quarter" idx="16"/>
          </p:nvPr>
        </p:nvSpPr>
        <p:spPr>
          <a:xfrm>
            <a:off x="5108713" y="1565275"/>
            <a:ext cx="5270362" cy="5083175"/>
          </a:xfrm>
        </p:spPr>
        <p:txBody>
          <a:bodyPr/>
          <a:lstStyle/>
          <a:p>
            <a:r>
              <a:rPr lang="en-US" dirty="0"/>
              <a:t>B.S. Technology &amp; Engineering Education</a:t>
            </a:r>
          </a:p>
          <a:p>
            <a:r>
              <a:rPr lang="en-US" dirty="0"/>
              <a:t>(almost) M.S. in I.T. Management</a:t>
            </a:r>
          </a:p>
          <a:p>
            <a:r>
              <a:rPr lang="en-US" dirty="0"/>
              <a:t>CS/IT teacher for 6 years in Alpine School District</a:t>
            </a:r>
          </a:p>
          <a:p>
            <a:r>
              <a:rPr lang="en-US" dirty="0"/>
              <a:t>Adjunct for 4 years</a:t>
            </a:r>
          </a:p>
          <a:p>
            <a:r>
              <a:rPr lang="en-US" dirty="0"/>
              <a:t>Director of Technology Education, Success in Education Foundation</a:t>
            </a:r>
          </a:p>
        </p:txBody>
      </p:sp>
      <p:pic>
        <p:nvPicPr>
          <p:cNvPr id="5" name="Picture 4">
            <a:extLst>
              <a:ext uri="{FF2B5EF4-FFF2-40B4-BE49-F238E27FC236}">
                <a16:creationId xmlns:a16="http://schemas.microsoft.com/office/drawing/2014/main" id="{6A78E25D-84B7-382E-A80A-C749B34F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10" y="1562928"/>
            <a:ext cx="4068668" cy="5085836"/>
          </a:xfrm>
          <a:prstGeom prst="rect">
            <a:avLst/>
          </a:prstGeom>
        </p:spPr>
      </p:pic>
    </p:spTree>
    <p:extLst>
      <p:ext uri="{BB962C8B-B14F-4D97-AF65-F5344CB8AC3E}">
        <p14:creationId xmlns:p14="http://schemas.microsoft.com/office/powerpoint/2010/main" val="2529225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B1DF5-0C61-49D4-A46E-D4CCB309B769}"/>
              </a:ext>
            </a:extLst>
          </p:cNvPr>
          <p:cNvSpPr>
            <a:spLocks noGrp="1"/>
          </p:cNvSpPr>
          <p:nvPr>
            <p:ph type="body" sz="quarter" idx="13"/>
          </p:nvPr>
        </p:nvSpPr>
        <p:spPr>
          <a:xfrm>
            <a:off x="761999" y="1666876"/>
            <a:ext cx="10792691" cy="704850"/>
          </a:xfrm>
        </p:spPr>
        <p:txBody>
          <a:bodyPr/>
          <a:lstStyle/>
          <a:p>
            <a:r>
              <a:rPr lang="en-US" dirty="0"/>
              <a:t>Creative ways to offer more pathways</a:t>
            </a:r>
          </a:p>
        </p:txBody>
      </p:sp>
      <p:sp>
        <p:nvSpPr>
          <p:cNvPr id="3" name="Text Placeholder 2">
            <a:extLst>
              <a:ext uri="{FF2B5EF4-FFF2-40B4-BE49-F238E27FC236}">
                <a16:creationId xmlns:a16="http://schemas.microsoft.com/office/drawing/2014/main" id="{FC03F5B4-510A-4191-935C-2D6FCF0B0872}"/>
              </a:ext>
            </a:extLst>
          </p:cNvPr>
          <p:cNvSpPr>
            <a:spLocks noGrp="1"/>
          </p:cNvSpPr>
          <p:nvPr>
            <p:ph type="body" sz="quarter" idx="14"/>
          </p:nvPr>
        </p:nvSpPr>
        <p:spPr>
          <a:xfrm>
            <a:off x="761999" y="2466975"/>
            <a:ext cx="9008165" cy="1150868"/>
          </a:xfrm>
        </p:spPr>
        <p:txBody>
          <a:bodyPr>
            <a:normAutofit/>
          </a:bodyPr>
          <a:lstStyle/>
          <a:p>
            <a:r>
              <a:rPr lang="en-US" dirty="0"/>
              <a:t>Creative solutions to staffing shortages, smaller class sizes, and increasing collaboration</a:t>
            </a:r>
          </a:p>
        </p:txBody>
      </p:sp>
      <p:sp>
        <p:nvSpPr>
          <p:cNvPr id="4" name="Text Placeholder 3">
            <a:extLst>
              <a:ext uri="{FF2B5EF4-FFF2-40B4-BE49-F238E27FC236}">
                <a16:creationId xmlns:a16="http://schemas.microsoft.com/office/drawing/2014/main" id="{DE2C86EC-594B-48E8-973F-815134CDCD84}"/>
              </a:ext>
            </a:extLst>
          </p:cNvPr>
          <p:cNvSpPr>
            <a:spLocks noGrp="1"/>
          </p:cNvSpPr>
          <p:nvPr>
            <p:ph type="body" sz="quarter" idx="15"/>
          </p:nvPr>
        </p:nvSpPr>
        <p:spPr>
          <a:xfrm>
            <a:off x="930965" y="4395786"/>
            <a:ext cx="6134100" cy="1590675"/>
          </a:xfrm>
        </p:spPr>
        <p:txBody>
          <a:bodyPr/>
          <a:lstStyle/>
          <a:p>
            <a:r>
              <a:rPr lang="en-US" dirty="0"/>
              <a:t>”Advanced IT”</a:t>
            </a:r>
          </a:p>
          <a:p>
            <a:r>
              <a:rPr lang="en-US" dirty="0"/>
              <a:t>“Advanced CS”</a:t>
            </a:r>
          </a:p>
        </p:txBody>
      </p:sp>
    </p:spTree>
    <p:extLst>
      <p:ext uri="{BB962C8B-B14F-4D97-AF65-F5344CB8AC3E}">
        <p14:creationId xmlns:p14="http://schemas.microsoft.com/office/powerpoint/2010/main" val="2798848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normAutofit fontScale="77500" lnSpcReduction="20000"/>
          </a:bodyPr>
          <a:lstStyle/>
          <a:p>
            <a:r>
              <a:rPr lang="en-US" dirty="0"/>
              <a:t>Creative ways to offer more pathways</a:t>
            </a:r>
          </a:p>
        </p:txBody>
      </p:sp>
      <p:sp>
        <p:nvSpPr>
          <p:cNvPr id="6" name="Text Placeholder 2">
            <a:extLst>
              <a:ext uri="{FF2B5EF4-FFF2-40B4-BE49-F238E27FC236}">
                <a16:creationId xmlns:a16="http://schemas.microsoft.com/office/drawing/2014/main" id="{0EA0473A-1655-2702-153A-403A1A141E2D}"/>
              </a:ext>
            </a:extLst>
          </p:cNvPr>
          <p:cNvSpPr>
            <a:spLocks noGrp="1"/>
          </p:cNvSpPr>
          <p:nvPr>
            <p:ph type="body" sz="quarter" idx="16"/>
          </p:nvPr>
        </p:nvSpPr>
        <p:spPr>
          <a:xfrm>
            <a:off x="523209" y="1329723"/>
            <a:ext cx="9368935" cy="5083175"/>
          </a:xfrm>
        </p:spPr>
        <p:txBody>
          <a:bodyPr/>
          <a:lstStyle/>
          <a:p>
            <a:r>
              <a:rPr lang="en-US" dirty="0"/>
              <a:t>Similar to distance ed courses, but more interactive</a:t>
            </a:r>
            <a:br>
              <a:rPr lang="en-US" dirty="0"/>
            </a:br>
            <a:endParaRPr lang="en-US" dirty="0"/>
          </a:p>
          <a:p>
            <a:r>
              <a:rPr lang="en-US" dirty="0"/>
              <a:t>Special focus on industry involvement, speakers, industry trips, and certifications</a:t>
            </a:r>
            <a:br>
              <a:rPr lang="en-US" dirty="0"/>
            </a:br>
            <a:endParaRPr lang="en-US" dirty="0"/>
          </a:p>
          <a:p>
            <a:r>
              <a:rPr lang="en-US" dirty="0"/>
              <a:t>Alignment with concurrent enrollment and local university</a:t>
            </a:r>
            <a:br>
              <a:rPr lang="en-US" dirty="0"/>
            </a:br>
            <a:endParaRPr lang="en-US" dirty="0"/>
          </a:p>
          <a:p>
            <a:r>
              <a:rPr lang="en-US" dirty="0"/>
              <a:t>“virtual” school to school</a:t>
            </a:r>
          </a:p>
        </p:txBody>
      </p:sp>
    </p:spTree>
    <p:extLst>
      <p:ext uri="{BB962C8B-B14F-4D97-AF65-F5344CB8AC3E}">
        <p14:creationId xmlns:p14="http://schemas.microsoft.com/office/powerpoint/2010/main" val="2625558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normAutofit fontScale="77500" lnSpcReduction="20000"/>
          </a:bodyPr>
          <a:lstStyle/>
          <a:p>
            <a:r>
              <a:rPr lang="en-US" dirty="0"/>
              <a:t>Creative ways to offer more pathways</a:t>
            </a:r>
          </a:p>
        </p:txBody>
      </p:sp>
      <p:pic>
        <p:nvPicPr>
          <p:cNvPr id="4" name="Picture 3">
            <a:extLst>
              <a:ext uri="{FF2B5EF4-FFF2-40B4-BE49-F238E27FC236}">
                <a16:creationId xmlns:a16="http://schemas.microsoft.com/office/drawing/2014/main" id="{E6EAC073-7CD8-BDA9-C2C5-6E5200437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10" y="1044559"/>
            <a:ext cx="7100455" cy="5605622"/>
          </a:xfrm>
          <a:prstGeom prst="rect">
            <a:avLst/>
          </a:prstGeom>
        </p:spPr>
      </p:pic>
    </p:spTree>
    <p:extLst>
      <p:ext uri="{BB962C8B-B14F-4D97-AF65-F5344CB8AC3E}">
        <p14:creationId xmlns:p14="http://schemas.microsoft.com/office/powerpoint/2010/main" val="10267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A6166-ECDA-0025-468C-33EA1F7779E8}"/>
              </a:ext>
            </a:extLst>
          </p:cNvPr>
          <p:cNvSpPr>
            <a:spLocks noGrp="1"/>
          </p:cNvSpPr>
          <p:nvPr>
            <p:ph type="body" sz="quarter" idx="15"/>
          </p:nvPr>
        </p:nvSpPr>
        <p:spPr/>
        <p:txBody>
          <a:bodyPr/>
          <a:lstStyle/>
          <a:p>
            <a:r>
              <a:rPr lang="en-US" dirty="0"/>
              <a:t>How esports compliments CTE</a:t>
            </a:r>
          </a:p>
        </p:txBody>
      </p:sp>
      <p:pic>
        <p:nvPicPr>
          <p:cNvPr id="3" name="Picture 2">
            <a:extLst>
              <a:ext uri="{FF2B5EF4-FFF2-40B4-BE49-F238E27FC236}">
                <a16:creationId xmlns:a16="http://schemas.microsoft.com/office/drawing/2014/main" id="{8C11D859-3F24-0FFA-47A3-49A17947A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10" y="1367440"/>
            <a:ext cx="5763879" cy="5368390"/>
          </a:xfrm>
          <a:prstGeom prst="rect">
            <a:avLst/>
          </a:prstGeom>
        </p:spPr>
      </p:pic>
      <p:pic>
        <p:nvPicPr>
          <p:cNvPr id="6" name="Picture 5">
            <a:extLst>
              <a:ext uri="{FF2B5EF4-FFF2-40B4-BE49-F238E27FC236}">
                <a16:creationId xmlns:a16="http://schemas.microsoft.com/office/drawing/2014/main" id="{B04BD81B-17D4-5EF0-BCED-201582AF210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975" t="15646" r="15818" b="14947"/>
          <a:stretch/>
        </p:blipFill>
        <p:spPr>
          <a:xfrm>
            <a:off x="6631805" y="1367440"/>
            <a:ext cx="4350620" cy="4363157"/>
          </a:xfrm>
          <a:prstGeom prst="rect">
            <a:avLst/>
          </a:prstGeom>
        </p:spPr>
      </p:pic>
      <p:sp>
        <p:nvSpPr>
          <p:cNvPr id="7" name="Rectangle 6">
            <a:extLst>
              <a:ext uri="{FF2B5EF4-FFF2-40B4-BE49-F238E27FC236}">
                <a16:creationId xmlns:a16="http://schemas.microsoft.com/office/drawing/2014/main" id="{55925501-479D-CA60-054A-C3EB20280868}"/>
              </a:ext>
            </a:extLst>
          </p:cNvPr>
          <p:cNvSpPr/>
          <p:nvPr/>
        </p:nvSpPr>
        <p:spPr>
          <a:xfrm>
            <a:off x="904775" y="5342021"/>
            <a:ext cx="1963553" cy="279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083531-48E8-9FC6-5689-3C7D38CBF0CA}"/>
              </a:ext>
            </a:extLst>
          </p:cNvPr>
          <p:cNvSpPr/>
          <p:nvPr/>
        </p:nvSpPr>
        <p:spPr>
          <a:xfrm>
            <a:off x="904774" y="5740222"/>
            <a:ext cx="1963553" cy="207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B1DFFE-380E-2B8A-4F5D-FAEE986665ED}"/>
              </a:ext>
            </a:extLst>
          </p:cNvPr>
          <p:cNvSpPr/>
          <p:nvPr/>
        </p:nvSpPr>
        <p:spPr>
          <a:xfrm>
            <a:off x="904773" y="5992669"/>
            <a:ext cx="1963553" cy="207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BC6E43-F3C3-1BD6-5174-2FB45FCAB111}"/>
              </a:ext>
            </a:extLst>
          </p:cNvPr>
          <p:cNvSpPr/>
          <p:nvPr/>
        </p:nvSpPr>
        <p:spPr>
          <a:xfrm>
            <a:off x="904773" y="4527598"/>
            <a:ext cx="2319690" cy="279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1FBB0C51-BDBC-2D26-7A37-A03BE4DB9AC6}"/>
              </a:ext>
            </a:extLst>
          </p:cNvPr>
          <p:cNvSpPr/>
          <p:nvPr/>
        </p:nvSpPr>
        <p:spPr>
          <a:xfrm>
            <a:off x="171888" y="3799275"/>
            <a:ext cx="702644" cy="34921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09A73EBB-B9C8-79AA-AFD8-D6EE5747CD02}"/>
              </a:ext>
            </a:extLst>
          </p:cNvPr>
          <p:cNvSpPr/>
          <p:nvPr/>
        </p:nvSpPr>
        <p:spPr>
          <a:xfrm>
            <a:off x="171888" y="4178384"/>
            <a:ext cx="702644" cy="34921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785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A6166-ECDA-0025-468C-33EA1F7779E8}"/>
              </a:ext>
            </a:extLst>
          </p:cNvPr>
          <p:cNvSpPr>
            <a:spLocks noGrp="1"/>
          </p:cNvSpPr>
          <p:nvPr>
            <p:ph type="body" sz="quarter" idx="15"/>
          </p:nvPr>
        </p:nvSpPr>
        <p:spPr/>
        <p:txBody>
          <a:bodyPr/>
          <a:lstStyle/>
          <a:p>
            <a:r>
              <a:rPr lang="en-US" dirty="0"/>
              <a:t>How esports compliments CTE</a:t>
            </a:r>
          </a:p>
        </p:txBody>
      </p:sp>
      <p:pic>
        <p:nvPicPr>
          <p:cNvPr id="3" name="Picture 2">
            <a:extLst>
              <a:ext uri="{FF2B5EF4-FFF2-40B4-BE49-F238E27FC236}">
                <a16:creationId xmlns:a16="http://schemas.microsoft.com/office/drawing/2014/main" id="{8C11D859-3F24-0FFA-47A3-49A17947A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10" y="1367440"/>
            <a:ext cx="5763879" cy="5368390"/>
          </a:xfrm>
          <a:prstGeom prst="rect">
            <a:avLst/>
          </a:prstGeom>
        </p:spPr>
      </p:pic>
      <p:sp>
        <p:nvSpPr>
          <p:cNvPr id="11" name="Rectangle 10">
            <a:extLst>
              <a:ext uri="{FF2B5EF4-FFF2-40B4-BE49-F238E27FC236}">
                <a16:creationId xmlns:a16="http://schemas.microsoft.com/office/drawing/2014/main" id="{35BC6E43-F3C3-1BD6-5174-2FB45FCAB111}"/>
              </a:ext>
            </a:extLst>
          </p:cNvPr>
          <p:cNvSpPr/>
          <p:nvPr/>
        </p:nvSpPr>
        <p:spPr>
          <a:xfrm>
            <a:off x="904773" y="4527598"/>
            <a:ext cx="2319690" cy="279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23B4BB-5E70-BB19-D917-61A29E5C6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095" y="1367440"/>
            <a:ext cx="3897041" cy="1568225"/>
          </a:xfrm>
          <a:prstGeom prst="rect">
            <a:avLst/>
          </a:prstGeom>
        </p:spPr>
      </p:pic>
      <p:pic>
        <p:nvPicPr>
          <p:cNvPr id="18" name="Picture 17">
            <a:extLst>
              <a:ext uri="{FF2B5EF4-FFF2-40B4-BE49-F238E27FC236}">
                <a16:creationId xmlns:a16="http://schemas.microsoft.com/office/drawing/2014/main" id="{BA0BC71C-143B-D1D6-72A6-708CB1AEC63F}"/>
              </a:ext>
            </a:extLst>
          </p:cNvPr>
          <p:cNvPicPr>
            <a:picLocks noChangeAspect="1"/>
          </p:cNvPicPr>
          <p:nvPr/>
        </p:nvPicPr>
        <p:blipFill rotWithShape="1">
          <a:blip r:embed="rId4">
            <a:extLst>
              <a:ext uri="{28A0092B-C50C-407E-A947-70E740481C1C}">
                <a14:useLocalDpi xmlns:a14="http://schemas.microsoft.com/office/drawing/2010/main" val="0"/>
              </a:ext>
            </a:extLst>
          </a:blip>
          <a:srcRect r="9020"/>
          <a:stretch/>
        </p:blipFill>
        <p:spPr>
          <a:xfrm>
            <a:off x="6425092" y="4806732"/>
            <a:ext cx="3897041" cy="1563773"/>
          </a:xfrm>
          <a:prstGeom prst="rect">
            <a:avLst/>
          </a:prstGeom>
        </p:spPr>
      </p:pic>
      <p:pic>
        <p:nvPicPr>
          <p:cNvPr id="19" name="Picture 18">
            <a:extLst>
              <a:ext uri="{FF2B5EF4-FFF2-40B4-BE49-F238E27FC236}">
                <a16:creationId xmlns:a16="http://schemas.microsoft.com/office/drawing/2014/main" id="{0CE6CFB6-DD7E-98F2-B698-3E69B00DC842}"/>
              </a:ext>
            </a:extLst>
          </p:cNvPr>
          <p:cNvPicPr>
            <a:picLocks noChangeAspect="1"/>
          </p:cNvPicPr>
          <p:nvPr/>
        </p:nvPicPr>
        <p:blipFill rotWithShape="1">
          <a:blip r:embed="rId5">
            <a:extLst>
              <a:ext uri="{28A0092B-C50C-407E-A947-70E740481C1C}">
                <a14:useLocalDpi xmlns:a14="http://schemas.microsoft.com/office/drawing/2010/main" val="0"/>
              </a:ext>
            </a:extLst>
          </a:blip>
          <a:srcRect r="22081"/>
          <a:stretch/>
        </p:blipFill>
        <p:spPr>
          <a:xfrm>
            <a:off x="6425093" y="3059419"/>
            <a:ext cx="3897041" cy="1567218"/>
          </a:xfrm>
          <a:prstGeom prst="rect">
            <a:avLst/>
          </a:prstGeom>
        </p:spPr>
      </p:pic>
      <p:sp>
        <p:nvSpPr>
          <p:cNvPr id="13" name="Right Arrow 12">
            <a:extLst>
              <a:ext uri="{FF2B5EF4-FFF2-40B4-BE49-F238E27FC236}">
                <a16:creationId xmlns:a16="http://schemas.microsoft.com/office/drawing/2014/main" id="{F2EA009F-38D5-7F6E-CE27-FC25B8BC822F}"/>
              </a:ext>
            </a:extLst>
          </p:cNvPr>
          <p:cNvSpPr/>
          <p:nvPr/>
        </p:nvSpPr>
        <p:spPr>
          <a:xfrm rot="19682126">
            <a:off x="2863657" y="3352029"/>
            <a:ext cx="4276439" cy="34921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544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A6166-ECDA-0025-468C-33EA1F7779E8}"/>
              </a:ext>
            </a:extLst>
          </p:cNvPr>
          <p:cNvSpPr>
            <a:spLocks noGrp="1"/>
          </p:cNvSpPr>
          <p:nvPr>
            <p:ph type="body" sz="quarter" idx="15"/>
          </p:nvPr>
        </p:nvSpPr>
        <p:spPr/>
        <p:txBody>
          <a:bodyPr/>
          <a:lstStyle/>
          <a:p>
            <a:r>
              <a:rPr lang="en-US" dirty="0"/>
              <a:t>How esports compliments CTE</a:t>
            </a:r>
          </a:p>
        </p:txBody>
      </p:sp>
      <p:pic>
        <p:nvPicPr>
          <p:cNvPr id="3" name="Picture 2">
            <a:extLst>
              <a:ext uri="{FF2B5EF4-FFF2-40B4-BE49-F238E27FC236}">
                <a16:creationId xmlns:a16="http://schemas.microsoft.com/office/drawing/2014/main" id="{8C11D859-3F24-0FFA-47A3-49A17947A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10" y="1367440"/>
            <a:ext cx="5763879" cy="5368390"/>
          </a:xfrm>
          <a:prstGeom prst="rect">
            <a:avLst/>
          </a:prstGeom>
        </p:spPr>
      </p:pic>
      <p:sp>
        <p:nvSpPr>
          <p:cNvPr id="11" name="Rectangle 10">
            <a:extLst>
              <a:ext uri="{FF2B5EF4-FFF2-40B4-BE49-F238E27FC236}">
                <a16:creationId xmlns:a16="http://schemas.microsoft.com/office/drawing/2014/main" id="{35BC6E43-F3C3-1BD6-5174-2FB45FCAB111}"/>
              </a:ext>
            </a:extLst>
          </p:cNvPr>
          <p:cNvSpPr/>
          <p:nvPr/>
        </p:nvSpPr>
        <p:spPr>
          <a:xfrm>
            <a:off x="827771" y="5738695"/>
            <a:ext cx="2319690" cy="279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23B4BB-5E70-BB19-D917-61A29E5C6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095" y="1367440"/>
            <a:ext cx="3897041" cy="1568225"/>
          </a:xfrm>
          <a:prstGeom prst="rect">
            <a:avLst/>
          </a:prstGeom>
        </p:spPr>
      </p:pic>
      <p:pic>
        <p:nvPicPr>
          <p:cNvPr id="12" name="Picture 11">
            <a:extLst>
              <a:ext uri="{FF2B5EF4-FFF2-40B4-BE49-F238E27FC236}">
                <a16:creationId xmlns:a16="http://schemas.microsoft.com/office/drawing/2014/main" id="{4B1F2974-5871-423F-65F5-14A4F014A234}"/>
              </a:ext>
            </a:extLst>
          </p:cNvPr>
          <p:cNvPicPr>
            <a:picLocks noChangeAspect="1"/>
          </p:cNvPicPr>
          <p:nvPr/>
        </p:nvPicPr>
        <p:blipFill rotWithShape="1">
          <a:blip r:embed="rId4">
            <a:extLst>
              <a:ext uri="{28A0092B-C50C-407E-A947-70E740481C1C}">
                <a14:useLocalDpi xmlns:a14="http://schemas.microsoft.com/office/drawing/2010/main" val="0"/>
              </a:ext>
            </a:extLst>
          </a:blip>
          <a:srcRect r="9020"/>
          <a:stretch/>
        </p:blipFill>
        <p:spPr>
          <a:xfrm>
            <a:off x="6425092" y="4806732"/>
            <a:ext cx="3897041" cy="1563773"/>
          </a:xfrm>
          <a:prstGeom prst="rect">
            <a:avLst/>
          </a:prstGeom>
        </p:spPr>
      </p:pic>
      <p:pic>
        <p:nvPicPr>
          <p:cNvPr id="6" name="Picture 5">
            <a:extLst>
              <a:ext uri="{FF2B5EF4-FFF2-40B4-BE49-F238E27FC236}">
                <a16:creationId xmlns:a16="http://schemas.microsoft.com/office/drawing/2014/main" id="{ABBC49CF-7BAC-ED59-69C3-5A3EF851FF64}"/>
              </a:ext>
            </a:extLst>
          </p:cNvPr>
          <p:cNvPicPr>
            <a:picLocks noChangeAspect="1"/>
          </p:cNvPicPr>
          <p:nvPr/>
        </p:nvPicPr>
        <p:blipFill rotWithShape="1">
          <a:blip r:embed="rId5">
            <a:extLst>
              <a:ext uri="{28A0092B-C50C-407E-A947-70E740481C1C}">
                <a14:useLocalDpi xmlns:a14="http://schemas.microsoft.com/office/drawing/2010/main" val="0"/>
              </a:ext>
            </a:extLst>
          </a:blip>
          <a:srcRect r="22081"/>
          <a:stretch/>
        </p:blipFill>
        <p:spPr>
          <a:xfrm>
            <a:off x="6425093" y="3059419"/>
            <a:ext cx="3897041" cy="1567218"/>
          </a:xfrm>
          <a:prstGeom prst="rect">
            <a:avLst/>
          </a:prstGeom>
        </p:spPr>
      </p:pic>
      <p:sp>
        <p:nvSpPr>
          <p:cNvPr id="13" name="Right Arrow 12">
            <a:extLst>
              <a:ext uri="{FF2B5EF4-FFF2-40B4-BE49-F238E27FC236}">
                <a16:creationId xmlns:a16="http://schemas.microsoft.com/office/drawing/2014/main" id="{F2EA009F-38D5-7F6E-CE27-FC25B8BC822F}"/>
              </a:ext>
            </a:extLst>
          </p:cNvPr>
          <p:cNvSpPr/>
          <p:nvPr/>
        </p:nvSpPr>
        <p:spPr>
          <a:xfrm rot="20217905">
            <a:off x="2753254" y="4833152"/>
            <a:ext cx="3989977" cy="34921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930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A6166-ECDA-0025-468C-33EA1F7779E8}"/>
              </a:ext>
            </a:extLst>
          </p:cNvPr>
          <p:cNvSpPr>
            <a:spLocks noGrp="1"/>
          </p:cNvSpPr>
          <p:nvPr>
            <p:ph type="body" sz="quarter" idx="15"/>
          </p:nvPr>
        </p:nvSpPr>
        <p:spPr/>
        <p:txBody>
          <a:bodyPr/>
          <a:lstStyle/>
          <a:p>
            <a:r>
              <a:rPr lang="en-US" dirty="0"/>
              <a:t>How esports compliments CTE</a:t>
            </a:r>
          </a:p>
        </p:txBody>
      </p:sp>
      <p:pic>
        <p:nvPicPr>
          <p:cNvPr id="3" name="Picture 2">
            <a:extLst>
              <a:ext uri="{FF2B5EF4-FFF2-40B4-BE49-F238E27FC236}">
                <a16:creationId xmlns:a16="http://schemas.microsoft.com/office/drawing/2014/main" id="{8C11D859-3F24-0FFA-47A3-49A17947A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10" y="1367440"/>
            <a:ext cx="5763879" cy="5368390"/>
          </a:xfrm>
          <a:prstGeom prst="rect">
            <a:avLst/>
          </a:prstGeom>
        </p:spPr>
      </p:pic>
      <p:sp>
        <p:nvSpPr>
          <p:cNvPr id="11" name="Rectangle 10">
            <a:extLst>
              <a:ext uri="{FF2B5EF4-FFF2-40B4-BE49-F238E27FC236}">
                <a16:creationId xmlns:a16="http://schemas.microsoft.com/office/drawing/2014/main" id="{35BC6E43-F3C3-1BD6-5174-2FB45FCAB111}"/>
              </a:ext>
            </a:extLst>
          </p:cNvPr>
          <p:cNvSpPr/>
          <p:nvPr/>
        </p:nvSpPr>
        <p:spPr>
          <a:xfrm>
            <a:off x="914399" y="5984816"/>
            <a:ext cx="2319690" cy="279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23B4BB-5E70-BB19-D917-61A29E5C6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095" y="1367440"/>
            <a:ext cx="3897041" cy="1568225"/>
          </a:xfrm>
          <a:prstGeom prst="rect">
            <a:avLst/>
          </a:prstGeom>
        </p:spPr>
      </p:pic>
      <p:pic>
        <p:nvPicPr>
          <p:cNvPr id="12" name="Picture 11">
            <a:extLst>
              <a:ext uri="{FF2B5EF4-FFF2-40B4-BE49-F238E27FC236}">
                <a16:creationId xmlns:a16="http://schemas.microsoft.com/office/drawing/2014/main" id="{4B1F2974-5871-423F-65F5-14A4F014A234}"/>
              </a:ext>
            </a:extLst>
          </p:cNvPr>
          <p:cNvPicPr>
            <a:picLocks noChangeAspect="1"/>
          </p:cNvPicPr>
          <p:nvPr/>
        </p:nvPicPr>
        <p:blipFill rotWithShape="1">
          <a:blip r:embed="rId4">
            <a:extLst>
              <a:ext uri="{28A0092B-C50C-407E-A947-70E740481C1C}">
                <a14:useLocalDpi xmlns:a14="http://schemas.microsoft.com/office/drawing/2010/main" val="0"/>
              </a:ext>
            </a:extLst>
          </a:blip>
          <a:srcRect r="9020"/>
          <a:stretch/>
        </p:blipFill>
        <p:spPr>
          <a:xfrm>
            <a:off x="6425092" y="4806732"/>
            <a:ext cx="3897041" cy="1563773"/>
          </a:xfrm>
          <a:prstGeom prst="rect">
            <a:avLst/>
          </a:prstGeom>
        </p:spPr>
      </p:pic>
      <p:pic>
        <p:nvPicPr>
          <p:cNvPr id="6" name="Picture 5">
            <a:extLst>
              <a:ext uri="{FF2B5EF4-FFF2-40B4-BE49-F238E27FC236}">
                <a16:creationId xmlns:a16="http://schemas.microsoft.com/office/drawing/2014/main" id="{ABBC49CF-7BAC-ED59-69C3-5A3EF851FF64}"/>
              </a:ext>
            </a:extLst>
          </p:cNvPr>
          <p:cNvPicPr>
            <a:picLocks noChangeAspect="1"/>
          </p:cNvPicPr>
          <p:nvPr/>
        </p:nvPicPr>
        <p:blipFill rotWithShape="1">
          <a:blip r:embed="rId5">
            <a:extLst>
              <a:ext uri="{28A0092B-C50C-407E-A947-70E740481C1C}">
                <a14:useLocalDpi xmlns:a14="http://schemas.microsoft.com/office/drawing/2010/main" val="0"/>
              </a:ext>
            </a:extLst>
          </a:blip>
          <a:srcRect r="22081"/>
          <a:stretch/>
        </p:blipFill>
        <p:spPr>
          <a:xfrm>
            <a:off x="6425093" y="3059419"/>
            <a:ext cx="3897041" cy="1567218"/>
          </a:xfrm>
          <a:prstGeom prst="rect">
            <a:avLst/>
          </a:prstGeom>
        </p:spPr>
      </p:pic>
      <p:sp>
        <p:nvSpPr>
          <p:cNvPr id="13" name="Right Arrow 12">
            <a:extLst>
              <a:ext uri="{FF2B5EF4-FFF2-40B4-BE49-F238E27FC236}">
                <a16:creationId xmlns:a16="http://schemas.microsoft.com/office/drawing/2014/main" id="{F2EA009F-38D5-7F6E-CE27-FC25B8BC822F}"/>
              </a:ext>
            </a:extLst>
          </p:cNvPr>
          <p:cNvSpPr/>
          <p:nvPr/>
        </p:nvSpPr>
        <p:spPr>
          <a:xfrm rot="20882455">
            <a:off x="3048978" y="5610443"/>
            <a:ext cx="3501207" cy="34921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327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normAutofit/>
          </a:bodyPr>
          <a:lstStyle/>
          <a:p>
            <a:r>
              <a:rPr lang="en-US" dirty="0"/>
              <a:t>How esports compliments CTE</a:t>
            </a:r>
          </a:p>
        </p:txBody>
      </p:sp>
      <p:sp>
        <p:nvSpPr>
          <p:cNvPr id="6" name="Text Placeholder 2">
            <a:extLst>
              <a:ext uri="{FF2B5EF4-FFF2-40B4-BE49-F238E27FC236}">
                <a16:creationId xmlns:a16="http://schemas.microsoft.com/office/drawing/2014/main" id="{0EA0473A-1655-2702-153A-403A1A141E2D}"/>
              </a:ext>
            </a:extLst>
          </p:cNvPr>
          <p:cNvSpPr>
            <a:spLocks noGrp="1"/>
          </p:cNvSpPr>
          <p:nvPr>
            <p:ph type="body" sz="quarter" idx="16"/>
          </p:nvPr>
        </p:nvSpPr>
        <p:spPr>
          <a:xfrm>
            <a:off x="523209" y="1329723"/>
            <a:ext cx="9368935" cy="5369460"/>
          </a:xfrm>
        </p:spPr>
        <p:txBody>
          <a:bodyPr>
            <a:normAutofit fontScale="92500" lnSpcReduction="10000"/>
          </a:bodyPr>
          <a:lstStyle/>
          <a:p>
            <a:r>
              <a:rPr lang="en-US" dirty="0"/>
              <a:t>Cybersecurity</a:t>
            </a:r>
          </a:p>
          <a:p>
            <a:r>
              <a:rPr lang="en-US" dirty="0" err="1"/>
              <a:t>TestOut</a:t>
            </a:r>
            <a:r>
              <a:rPr lang="en-US" dirty="0"/>
              <a:t> Courses</a:t>
            </a:r>
          </a:p>
          <a:p>
            <a:r>
              <a:rPr lang="en-US" dirty="0" err="1"/>
              <a:t>CyberPatriot</a:t>
            </a:r>
            <a:endParaRPr lang="en-US" dirty="0"/>
          </a:p>
          <a:p>
            <a:pPr lvl="1"/>
            <a:r>
              <a:rPr lang="en-US" dirty="0">
                <a:hlinkClick r:id="rId2"/>
              </a:rPr>
              <a:t>https://www.uscyberpatriot.org/</a:t>
            </a:r>
            <a:endParaRPr lang="en-US" dirty="0"/>
          </a:p>
          <a:p>
            <a:r>
              <a:rPr lang="en-US" dirty="0"/>
              <a:t>National Cyber League</a:t>
            </a:r>
          </a:p>
          <a:p>
            <a:pPr lvl="1"/>
            <a:r>
              <a:rPr lang="en-US" dirty="0">
                <a:hlinkClick r:id="rId3"/>
              </a:rPr>
              <a:t>https://nationalcyberleague.org/</a:t>
            </a:r>
            <a:r>
              <a:rPr lang="en-US" dirty="0"/>
              <a:t> </a:t>
            </a:r>
          </a:p>
          <a:p>
            <a:r>
              <a:rPr lang="en-US" dirty="0"/>
              <a:t>CTFs</a:t>
            </a:r>
          </a:p>
          <a:p>
            <a:pPr lvl="1"/>
            <a:r>
              <a:rPr lang="en-US" dirty="0"/>
              <a:t>Pico CTF</a:t>
            </a:r>
          </a:p>
          <a:p>
            <a:pPr lvl="2"/>
            <a:r>
              <a:rPr lang="en-US" dirty="0">
                <a:hlinkClick r:id="rId4"/>
              </a:rPr>
              <a:t>https://picoctf.org/</a:t>
            </a:r>
            <a:r>
              <a:rPr lang="en-US" dirty="0"/>
              <a:t> </a:t>
            </a:r>
          </a:p>
          <a:p>
            <a:pPr lvl="1"/>
            <a:r>
              <a:rPr lang="en-US" dirty="0"/>
              <a:t>Angstrom CTF</a:t>
            </a:r>
          </a:p>
          <a:p>
            <a:pPr lvl="2"/>
            <a:r>
              <a:rPr lang="en-US" dirty="0">
                <a:hlinkClick r:id="rId5"/>
              </a:rPr>
              <a:t>https://angstromctf.com/</a:t>
            </a:r>
            <a:r>
              <a:rPr lang="en-US" dirty="0"/>
              <a:t> </a:t>
            </a:r>
          </a:p>
          <a:p>
            <a:r>
              <a:rPr lang="en-US" dirty="0"/>
              <a:t>Over the Wire Wargames</a:t>
            </a:r>
          </a:p>
          <a:p>
            <a:pPr lvl="1"/>
            <a:r>
              <a:rPr lang="en-US" dirty="0">
                <a:hlinkClick r:id="rId6"/>
              </a:rPr>
              <a:t>https://overthewire.org/wargames/</a:t>
            </a:r>
            <a:r>
              <a:rPr lang="en-US" dirty="0"/>
              <a:t> </a:t>
            </a:r>
          </a:p>
          <a:p>
            <a:r>
              <a:rPr lang="en-US" dirty="0"/>
              <a:t>Make your own!</a:t>
            </a:r>
          </a:p>
          <a:p>
            <a:pPr lvl="1"/>
            <a:endParaRPr lang="en-US" dirty="0"/>
          </a:p>
        </p:txBody>
      </p:sp>
      <p:pic>
        <p:nvPicPr>
          <p:cNvPr id="4" name="Picture 3">
            <a:extLst>
              <a:ext uri="{FF2B5EF4-FFF2-40B4-BE49-F238E27FC236}">
                <a16:creationId xmlns:a16="http://schemas.microsoft.com/office/drawing/2014/main" id="{E6E482CE-C47B-E37B-B87F-F7FE01901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577" y="1406090"/>
            <a:ext cx="4424915" cy="1577808"/>
          </a:xfrm>
          <a:prstGeom prst="rect">
            <a:avLst/>
          </a:prstGeom>
        </p:spPr>
      </p:pic>
      <p:pic>
        <p:nvPicPr>
          <p:cNvPr id="7" name="Picture 6">
            <a:extLst>
              <a:ext uri="{FF2B5EF4-FFF2-40B4-BE49-F238E27FC236}">
                <a16:creationId xmlns:a16="http://schemas.microsoft.com/office/drawing/2014/main" id="{95179613-9FF6-98F3-5930-A182787EBB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3564" y="2589196"/>
            <a:ext cx="3343928" cy="2391878"/>
          </a:xfrm>
          <a:prstGeom prst="rect">
            <a:avLst/>
          </a:prstGeom>
        </p:spPr>
      </p:pic>
      <p:pic>
        <p:nvPicPr>
          <p:cNvPr id="9" name="Picture 8">
            <a:extLst>
              <a:ext uri="{FF2B5EF4-FFF2-40B4-BE49-F238E27FC236}">
                <a16:creationId xmlns:a16="http://schemas.microsoft.com/office/drawing/2014/main" id="{C34B0461-FBE1-5000-573E-37595D5325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7693" y="4365087"/>
            <a:ext cx="2410463" cy="2410463"/>
          </a:xfrm>
          <a:prstGeom prst="rect">
            <a:avLst/>
          </a:prstGeom>
        </p:spPr>
      </p:pic>
    </p:spTree>
    <p:extLst>
      <p:ext uri="{BB962C8B-B14F-4D97-AF65-F5344CB8AC3E}">
        <p14:creationId xmlns:p14="http://schemas.microsoft.com/office/powerpoint/2010/main" val="3147228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7F8240-1BF1-4D6B-AA41-9397FF10AA73}"/>
              </a:ext>
            </a:extLst>
          </p:cNvPr>
          <p:cNvSpPr>
            <a:spLocks noGrp="1"/>
          </p:cNvSpPr>
          <p:nvPr>
            <p:ph type="body" sz="quarter" idx="15"/>
          </p:nvPr>
        </p:nvSpPr>
        <p:spPr/>
        <p:txBody>
          <a:bodyPr/>
          <a:lstStyle/>
          <a:p>
            <a:endParaRPr lang="en-US"/>
          </a:p>
        </p:txBody>
      </p:sp>
      <p:pic>
        <p:nvPicPr>
          <p:cNvPr id="16386" name="Picture 2">
            <a:extLst>
              <a:ext uri="{FF2B5EF4-FFF2-40B4-BE49-F238E27FC236}">
                <a16:creationId xmlns:a16="http://schemas.microsoft.com/office/drawing/2014/main" id="{31705A3D-8695-A84D-E17D-BA822407A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2127"/>
            <a:ext cx="3627860" cy="4837147"/>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a:extLst>
              <a:ext uri="{FF2B5EF4-FFF2-40B4-BE49-F238E27FC236}">
                <a16:creationId xmlns:a16="http://schemas.microsoft.com/office/drawing/2014/main" id="{9E6DAD2C-37A9-4C86-96F1-7069896BD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005" y="-932873"/>
            <a:ext cx="4335440" cy="578058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7D2C2249-A9ED-1E80-472F-4A1C1559F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9445" y="-496666"/>
            <a:ext cx="5127708" cy="3845781"/>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a:extLst>
              <a:ext uri="{FF2B5EF4-FFF2-40B4-BE49-F238E27FC236}">
                <a16:creationId xmlns:a16="http://schemas.microsoft.com/office/drawing/2014/main" id="{5F281524-837C-A181-1A8B-B4CF9C291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0688" y="3149598"/>
            <a:ext cx="3441312" cy="4588416"/>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a:extLst>
              <a:ext uri="{FF2B5EF4-FFF2-40B4-BE49-F238E27FC236}">
                <a16:creationId xmlns:a16="http://schemas.microsoft.com/office/drawing/2014/main" id="{3D4772BE-3414-E93B-8F50-A7136752A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638" y="3149601"/>
            <a:ext cx="5628023" cy="422101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A92921FF-BEAA-C38E-2FC5-A98EB4DA2B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47" y="3149600"/>
            <a:ext cx="3708400"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7EBA91-94BD-8831-30BB-0D3AEE9F8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777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45216-3682-46BC-AA48-85814C86B977}"/>
              </a:ext>
            </a:extLst>
          </p:cNvPr>
          <p:cNvSpPr>
            <a:spLocks noGrp="1"/>
          </p:cNvSpPr>
          <p:nvPr>
            <p:ph type="body" sz="quarter" idx="15"/>
          </p:nvPr>
        </p:nvSpPr>
        <p:spPr/>
        <p:txBody>
          <a:bodyPr>
            <a:normAutofit fontScale="92500"/>
          </a:bodyPr>
          <a:lstStyle/>
          <a:p>
            <a:r>
              <a:rPr lang="en-US" dirty="0"/>
              <a:t>What we’re talking about today</a:t>
            </a:r>
          </a:p>
        </p:txBody>
      </p:sp>
      <p:sp>
        <p:nvSpPr>
          <p:cNvPr id="3" name="Text Placeholder 2">
            <a:extLst>
              <a:ext uri="{FF2B5EF4-FFF2-40B4-BE49-F238E27FC236}">
                <a16:creationId xmlns:a16="http://schemas.microsoft.com/office/drawing/2014/main" id="{6FD41666-CACA-43D3-8EB6-876A935325CA}"/>
              </a:ext>
            </a:extLst>
          </p:cNvPr>
          <p:cNvSpPr>
            <a:spLocks noGrp="1"/>
          </p:cNvSpPr>
          <p:nvPr>
            <p:ph type="body" sz="quarter" idx="16"/>
          </p:nvPr>
        </p:nvSpPr>
        <p:spPr/>
        <p:txBody>
          <a:bodyPr>
            <a:normAutofit/>
          </a:bodyPr>
          <a:lstStyle/>
          <a:p>
            <a:r>
              <a:rPr lang="en-US" sz="3200" dirty="0"/>
              <a:t>Why esports?</a:t>
            </a:r>
          </a:p>
          <a:p>
            <a:pPr lvl="1"/>
            <a:r>
              <a:rPr lang="en-US" sz="2800" dirty="0"/>
              <a:t>My story with esports</a:t>
            </a:r>
          </a:p>
          <a:p>
            <a:pPr lvl="1"/>
            <a:r>
              <a:rPr lang="en-US" sz="2800" dirty="0"/>
              <a:t>Esports research</a:t>
            </a:r>
            <a:br>
              <a:rPr lang="en-US" sz="2800" dirty="0"/>
            </a:br>
            <a:endParaRPr lang="en-US" sz="2800" dirty="0"/>
          </a:p>
          <a:p>
            <a:r>
              <a:rPr lang="en-US" sz="3200" dirty="0"/>
              <a:t>How esports compliments CTE</a:t>
            </a:r>
          </a:p>
          <a:p>
            <a:pPr lvl="1"/>
            <a:r>
              <a:rPr lang="en-US" sz="2800" dirty="0"/>
              <a:t>Resources</a:t>
            </a:r>
            <a:br>
              <a:rPr lang="en-US" sz="2800" dirty="0"/>
            </a:br>
            <a:endParaRPr lang="en-US" sz="2800" dirty="0"/>
          </a:p>
          <a:p>
            <a:r>
              <a:rPr lang="en-US" sz="3200" dirty="0"/>
              <a:t>Creative ways to offer more pathways</a:t>
            </a:r>
          </a:p>
          <a:p>
            <a:pPr lvl="1"/>
            <a:r>
              <a:rPr lang="en-US" sz="2800" dirty="0"/>
              <a:t>Alpine School District’s “Advanced CS and Advanced IT” examples</a:t>
            </a:r>
          </a:p>
          <a:p>
            <a:pPr lvl="1"/>
            <a:r>
              <a:rPr lang="en-US" sz="2800" dirty="0"/>
              <a:t>How </a:t>
            </a:r>
            <a:r>
              <a:rPr lang="en-US" sz="2800" dirty="0" err="1"/>
              <a:t>TestOut</a:t>
            </a:r>
            <a:r>
              <a:rPr lang="en-US" sz="2800" dirty="0"/>
              <a:t> products support our programs</a:t>
            </a:r>
          </a:p>
        </p:txBody>
      </p:sp>
    </p:spTree>
    <p:extLst>
      <p:ext uri="{BB962C8B-B14F-4D97-AF65-F5344CB8AC3E}">
        <p14:creationId xmlns:p14="http://schemas.microsoft.com/office/powerpoint/2010/main" val="111619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B1DF5-0C61-49D4-A46E-D4CCB309B769}"/>
              </a:ext>
            </a:extLst>
          </p:cNvPr>
          <p:cNvSpPr>
            <a:spLocks noGrp="1"/>
          </p:cNvSpPr>
          <p:nvPr>
            <p:ph type="body" sz="quarter" idx="13"/>
          </p:nvPr>
        </p:nvSpPr>
        <p:spPr>
          <a:xfrm>
            <a:off x="761999" y="1666876"/>
            <a:ext cx="10792691" cy="704850"/>
          </a:xfrm>
        </p:spPr>
        <p:txBody>
          <a:bodyPr/>
          <a:lstStyle/>
          <a:p>
            <a:r>
              <a:rPr lang="en-US" dirty="0"/>
              <a:t>Additional Resources</a:t>
            </a:r>
          </a:p>
        </p:txBody>
      </p:sp>
      <p:sp>
        <p:nvSpPr>
          <p:cNvPr id="6" name="Text Placeholder 5">
            <a:extLst>
              <a:ext uri="{FF2B5EF4-FFF2-40B4-BE49-F238E27FC236}">
                <a16:creationId xmlns:a16="http://schemas.microsoft.com/office/drawing/2014/main" id="{A9405E0F-C112-F060-7BAB-2EC413E5567F}"/>
              </a:ext>
            </a:extLst>
          </p:cNvPr>
          <p:cNvSpPr>
            <a:spLocks noGrp="1"/>
          </p:cNvSpPr>
          <p:nvPr>
            <p:ph type="body" sz="quarter" idx="14"/>
          </p:nvPr>
        </p:nvSpPr>
        <p:spPr>
          <a:xfrm>
            <a:off x="761999" y="2585727"/>
            <a:ext cx="7277100" cy="3862574"/>
          </a:xfrm>
        </p:spPr>
        <p:txBody>
          <a:bodyPr>
            <a:normAutofit/>
          </a:bodyPr>
          <a:lstStyle/>
          <a:p>
            <a:r>
              <a:rPr lang="en-US" dirty="0"/>
              <a:t>One the next slide I will share some great resources / websites / examples</a:t>
            </a:r>
          </a:p>
          <a:p>
            <a:r>
              <a:rPr lang="en-US" dirty="0"/>
              <a:t>I avoid recommending “pay to play” platforms as much as possible, but some groups also really love them. I’ve done both with my students.</a:t>
            </a:r>
          </a:p>
          <a:p>
            <a:r>
              <a:rPr lang="en-US" dirty="0"/>
              <a:t>You can have a gaming club AND an esports team if you want the more competitive “sport” aspects without losing the inclusive community and scholastic tie-ins of the club.</a:t>
            </a:r>
          </a:p>
        </p:txBody>
      </p:sp>
    </p:spTree>
    <p:extLst>
      <p:ext uri="{BB962C8B-B14F-4D97-AF65-F5344CB8AC3E}">
        <p14:creationId xmlns:p14="http://schemas.microsoft.com/office/powerpoint/2010/main" val="3875983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B1DF5-0C61-49D4-A46E-D4CCB309B769}"/>
              </a:ext>
            </a:extLst>
          </p:cNvPr>
          <p:cNvSpPr>
            <a:spLocks noGrp="1"/>
          </p:cNvSpPr>
          <p:nvPr>
            <p:ph type="body" sz="quarter" idx="13"/>
          </p:nvPr>
        </p:nvSpPr>
        <p:spPr>
          <a:xfrm>
            <a:off x="761999" y="1666876"/>
            <a:ext cx="10792691" cy="704850"/>
          </a:xfrm>
        </p:spPr>
        <p:txBody>
          <a:bodyPr/>
          <a:lstStyle/>
          <a:p>
            <a:r>
              <a:rPr lang="en-US" dirty="0"/>
              <a:t>Additional Resources</a:t>
            </a:r>
          </a:p>
        </p:txBody>
      </p:sp>
      <p:sp>
        <p:nvSpPr>
          <p:cNvPr id="4" name="Text Placeholder 3">
            <a:extLst>
              <a:ext uri="{FF2B5EF4-FFF2-40B4-BE49-F238E27FC236}">
                <a16:creationId xmlns:a16="http://schemas.microsoft.com/office/drawing/2014/main" id="{DE2C86EC-594B-48E8-973F-815134CDCD84}"/>
              </a:ext>
            </a:extLst>
          </p:cNvPr>
          <p:cNvSpPr>
            <a:spLocks noGrp="1"/>
          </p:cNvSpPr>
          <p:nvPr>
            <p:ph type="body" sz="quarter" idx="15"/>
          </p:nvPr>
        </p:nvSpPr>
        <p:spPr>
          <a:xfrm>
            <a:off x="761998" y="2614891"/>
            <a:ext cx="7016339" cy="3774034"/>
          </a:xfrm>
        </p:spPr>
        <p:txBody>
          <a:bodyPr>
            <a:normAutofit/>
          </a:bodyPr>
          <a:lstStyle/>
          <a:p>
            <a:r>
              <a:rPr lang="en-US" sz="2400" dirty="0">
                <a:hlinkClick r:id="rId2">
                  <a:extLst>
                    <a:ext uri="{A12FA001-AC4F-418D-AE19-62706E023703}">
                      <ahyp:hlinkClr xmlns:ahyp="http://schemas.microsoft.com/office/drawing/2018/hyperlinkcolor" val="tx"/>
                    </a:ext>
                  </a:extLst>
                </a:hlinkClick>
              </a:rPr>
              <a:t>https://www.instagram.com/cyber.vikings</a:t>
            </a:r>
            <a:endParaRPr lang="en-US" sz="2400" dirty="0"/>
          </a:p>
          <a:p>
            <a:r>
              <a:rPr lang="en-US" sz="2400" dirty="0">
                <a:hlinkClick r:id="rId3">
                  <a:extLst>
                    <a:ext uri="{A12FA001-AC4F-418D-AE19-62706E023703}">
                      <ahyp:hlinkClr xmlns:ahyp="http://schemas.microsoft.com/office/drawing/2018/hyperlinkcolor" val="tx"/>
                    </a:ext>
                  </a:extLst>
                </a:hlinkClick>
              </a:rPr>
              <a:t>https://kengarffesports.org</a:t>
            </a:r>
            <a:endParaRPr lang="en-US" sz="2400" dirty="0"/>
          </a:p>
          <a:p>
            <a:r>
              <a:rPr lang="en-US" sz="2400" dirty="0">
                <a:hlinkClick r:id="rId4">
                  <a:extLst>
                    <a:ext uri="{A12FA001-AC4F-418D-AE19-62706E023703}">
                      <ahyp:hlinkClr xmlns:ahyp="http://schemas.microsoft.com/office/drawing/2018/hyperlinkcolor" val="tx"/>
                    </a:ext>
                  </a:extLst>
                </a:hlinkClick>
              </a:rPr>
              <a:t>http://instagram.com/kengarffesports</a:t>
            </a:r>
            <a:r>
              <a:rPr lang="en-US" sz="2400" dirty="0"/>
              <a:t> </a:t>
            </a:r>
          </a:p>
          <a:p>
            <a:r>
              <a:rPr lang="en-US" sz="2400" dirty="0">
                <a:hlinkClick r:id="rId5">
                  <a:extLst>
                    <a:ext uri="{A12FA001-AC4F-418D-AE19-62706E023703}">
                      <ahyp:hlinkClr xmlns:ahyp="http://schemas.microsoft.com/office/drawing/2018/hyperlinkcolor" val="tx"/>
                    </a:ext>
                  </a:extLst>
                </a:hlinkClick>
              </a:rPr>
              <a:t>https://www.nasef.org</a:t>
            </a:r>
            <a:endParaRPr lang="en-US" sz="2400" dirty="0"/>
          </a:p>
          <a:p>
            <a:r>
              <a:rPr lang="en-US" sz="2400" dirty="0">
                <a:hlinkClick r:id="rId6">
                  <a:extLst>
                    <a:ext uri="{A12FA001-AC4F-418D-AE19-62706E023703}">
                      <ahyp:hlinkClr xmlns:ahyp="http://schemas.microsoft.com/office/drawing/2018/hyperlinkcolor" val="tx"/>
                    </a:ext>
                  </a:extLst>
                </a:hlinkClick>
              </a:rPr>
              <a:t>https://gsesports.org</a:t>
            </a:r>
            <a:endParaRPr lang="en-US" sz="2400" dirty="0"/>
          </a:p>
          <a:p>
            <a:r>
              <a:rPr lang="en-US" sz="2400" dirty="0">
                <a:hlinkClick r:id="rId7">
                  <a:extLst>
                    <a:ext uri="{A12FA001-AC4F-418D-AE19-62706E023703}">
                      <ahyp:hlinkClr xmlns:ahyp="http://schemas.microsoft.com/office/drawing/2018/hyperlinkcolor" val="tx"/>
                    </a:ext>
                  </a:extLst>
                </a:hlinkClick>
              </a:rPr>
              <a:t>Ken Garff Esports Youtube</a:t>
            </a:r>
            <a:endParaRPr lang="en-US" sz="2400" dirty="0"/>
          </a:p>
        </p:txBody>
      </p:sp>
    </p:spTree>
    <p:extLst>
      <p:ext uri="{BB962C8B-B14F-4D97-AF65-F5344CB8AC3E}">
        <p14:creationId xmlns:p14="http://schemas.microsoft.com/office/powerpoint/2010/main" val="3051732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B1DF5-0C61-49D4-A46E-D4CCB309B769}"/>
              </a:ext>
            </a:extLst>
          </p:cNvPr>
          <p:cNvSpPr>
            <a:spLocks noGrp="1"/>
          </p:cNvSpPr>
          <p:nvPr>
            <p:ph type="body" sz="quarter" idx="13"/>
          </p:nvPr>
        </p:nvSpPr>
        <p:spPr/>
        <p:txBody>
          <a:bodyPr/>
          <a:lstStyle/>
          <a:p>
            <a:r>
              <a:rPr lang="en-US" dirty="0"/>
              <a:t>Thank you!</a:t>
            </a:r>
          </a:p>
        </p:txBody>
      </p:sp>
      <p:sp>
        <p:nvSpPr>
          <p:cNvPr id="3" name="Text Placeholder 2">
            <a:extLst>
              <a:ext uri="{FF2B5EF4-FFF2-40B4-BE49-F238E27FC236}">
                <a16:creationId xmlns:a16="http://schemas.microsoft.com/office/drawing/2014/main" id="{FC03F5B4-510A-4191-935C-2D6FCF0B0872}"/>
              </a:ext>
            </a:extLst>
          </p:cNvPr>
          <p:cNvSpPr>
            <a:spLocks noGrp="1"/>
          </p:cNvSpPr>
          <p:nvPr>
            <p:ph type="body" sz="quarter" idx="14"/>
          </p:nvPr>
        </p:nvSpPr>
        <p:spPr>
          <a:xfrm>
            <a:off x="761999" y="2466975"/>
            <a:ext cx="9008165" cy="1150868"/>
          </a:xfrm>
        </p:spPr>
        <p:txBody>
          <a:bodyPr>
            <a:normAutofit/>
          </a:bodyPr>
          <a:lstStyle/>
          <a:p>
            <a:r>
              <a:rPr lang="en-US" dirty="0"/>
              <a:t>Please feel free to reach out if you would like to talk about anything in more detail </a:t>
            </a:r>
          </a:p>
        </p:txBody>
      </p:sp>
      <p:sp>
        <p:nvSpPr>
          <p:cNvPr id="4" name="Text Placeholder 3">
            <a:extLst>
              <a:ext uri="{FF2B5EF4-FFF2-40B4-BE49-F238E27FC236}">
                <a16:creationId xmlns:a16="http://schemas.microsoft.com/office/drawing/2014/main" id="{DE2C86EC-594B-48E8-973F-815134CDCD84}"/>
              </a:ext>
            </a:extLst>
          </p:cNvPr>
          <p:cNvSpPr>
            <a:spLocks noGrp="1"/>
          </p:cNvSpPr>
          <p:nvPr>
            <p:ph type="body" sz="quarter" idx="15"/>
          </p:nvPr>
        </p:nvSpPr>
        <p:spPr>
          <a:xfrm>
            <a:off x="3704974" y="3989026"/>
            <a:ext cx="4037738" cy="1704534"/>
          </a:xfrm>
        </p:spPr>
        <p:txBody>
          <a:bodyPr>
            <a:normAutofit fontScale="92500"/>
          </a:bodyPr>
          <a:lstStyle/>
          <a:p>
            <a:r>
              <a:rPr lang="en-US" sz="1600" dirty="0">
                <a:hlinkClick r:id="rId2">
                  <a:extLst>
                    <a:ext uri="{A12FA001-AC4F-418D-AE19-62706E023703}">
                      <ahyp:hlinkClr xmlns:ahyp="http://schemas.microsoft.com/office/drawing/2018/hyperlinkcolor" val="tx"/>
                    </a:ext>
                  </a:extLst>
                </a:hlinkClick>
              </a:rPr>
              <a:t>audray@sieutah.org</a:t>
            </a:r>
            <a:endParaRPr lang="en-US" sz="1600" dirty="0"/>
          </a:p>
          <a:p>
            <a:r>
              <a:rPr lang="en-US" sz="1600" dirty="0">
                <a:hlinkClick r:id="rId3">
                  <a:extLst>
                    <a:ext uri="{A12FA001-AC4F-418D-AE19-62706E023703}">
                      <ahyp:hlinkClr xmlns:ahyp="http://schemas.microsoft.com/office/drawing/2018/hyperlinkcolor" val="tx"/>
                    </a:ext>
                  </a:extLst>
                </a:hlinkClick>
              </a:rPr>
              <a:t>ayocom@alpinedistrict.org</a:t>
            </a:r>
            <a:r>
              <a:rPr lang="en-US" sz="1600" dirty="0"/>
              <a:t> </a:t>
            </a:r>
          </a:p>
          <a:p>
            <a:r>
              <a:rPr lang="en-US" sz="1600" dirty="0">
                <a:hlinkClick r:id="rId4">
                  <a:extLst>
                    <a:ext uri="{A12FA001-AC4F-418D-AE19-62706E023703}">
                      <ahyp:hlinkClr xmlns:ahyp="http://schemas.microsoft.com/office/drawing/2018/hyperlinkcolor" val="tx"/>
                    </a:ext>
                  </a:extLst>
                </a:hlinkClick>
              </a:rPr>
              <a:t>https://www.linkedin.com/in/ayocom/</a:t>
            </a:r>
            <a:r>
              <a:rPr lang="en-US" sz="1600" dirty="0"/>
              <a:t> </a:t>
            </a:r>
          </a:p>
          <a:p>
            <a:r>
              <a:rPr lang="en-US" sz="1600" dirty="0"/>
              <a:t>https://</a:t>
            </a:r>
            <a:r>
              <a:rPr lang="en-US" sz="1600" dirty="0" err="1"/>
              <a:t>twitter.com</a:t>
            </a:r>
            <a:r>
              <a:rPr lang="en-US" sz="1600" dirty="0"/>
              <a:t>/</a:t>
            </a:r>
            <a:r>
              <a:rPr lang="en-US" sz="1600" dirty="0" err="1"/>
              <a:t>audieannie</a:t>
            </a:r>
            <a:endParaRPr lang="en-US" sz="1600" dirty="0"/>
          </a:p>
          <a:p>
            <a:r>
              <a:rPr lang="en-US" sz="1600" dirty="0"/>
              <a:t>audieannie#1753</a:t>
            </a:r>
          </a:p>
        </p:txBody>
      </p:sp>
      <p:pic>
        <p:nvPicPr>
          <p:cNvPr id="5" name="Picture 4">
            <a:extLst>
              <a:ext uri="{FF2B5EF4-FFF2-40B4-BE49-F238E27FC236}">
                <a16:creationId xmlns:a16="http://schemas.microsoft.com/office/drawing/2014/main" id="{6B498BC5-01CE-FDCC-0CD1-E7F88AD91CD7}"/>
              </a:ext>
            </a:extLst>
          </p:cNvPr>
          <p:cNvPicPr>
            <a:picLocks noChangeAspect="1"/>
          </p:cNvPicPr>
          <p:nvPr/>
        </p:nvPicPr>
        <p:blipFill rotWithShape="1">
          <a:blip r:embed="rId5">
            <a:extLst>
              <a:ext uri="{28A0092B-C50C-407E-A947-70E740481C1C}">
                <a14:useLocalDpi xmlns:a14="http://schemas.microsoft.com/office/drawing/2010/main" val="0"/>
              </a:ext>
            </a:extLst>
          </a:blip>
          <a:srcRect b="19218"/>
          <a:stretch/>
        </p:blipFill>
        <p:spPr>
          <a:xfrm>
            <a:off x="761999" y="3429000"/>
            <a:ext cx="2797264" cy="28245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7672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B1DF5-0C61-49D4-A46E-D4CCB309B769}"/>
              </a:ext>
            </a:extLst>
          </p:cNvPr>
          <p:cNvSpPr>
            <a:spLocks noGrp="1"/>
          </p:cNvSpPr>
          <p:nvPr>
            <p:ph type="body" sz="quarter" idx="13"/>
          </p:nvPr>
        </p:nvSpPr>
        <p:spPr/>
        <p:txBody>
          <a:bodyPr/>
          <a:lstStyle/>
          <a:p>
            <a:r>
              <a:rPr lang="en-US" dirty="0"/>
              <a:t>Why esports?</a:t>
            </a:r>
          </a:p>
        </p:txBody>
      </p:sp>
      <p:sp>
        <p:nvSpPr>
          <p:cNvPr id="3" name="Text Placeholder 2">
            <a:extLst>
              <a:ext uri="{FF2B5EF4-FFF2-40B4-BE49-F238E27FC236}">
                <a16:creationId xmlns:a16="http://schemas.microsoft.com/office/drawing/2014/main" id="{FC03F5B4-510A-4191-935C-2D6FCF0B0872}"/>
              </a:ext>
            </a:extLst>
          </p:cNvPr>
          <p:cNvSpPr>
            <a:spLocks noGrp="1"/>
          </p:cNvSpPr>
          <p:nvPr>
            <p:ph type="body" sz="quarter" idx="14"/>
          </p:nvPr>
        </p:nvSpPr>
        <p:spPr>
          <a:xfrm>
            <a:off x="761999" y="2466975"/>
            <a:ext cx="9008165" cy="1150868"/>
          </a:xfrm>
        </p:spPr>
        <p:txBody>
          <a:bodyPr>
            <a:normAutofit/>
          </a:bodyPr>
          <a:lstStyle/>
          <a:p>
            <a:r>
              <a:rPr lang="en-US" dirty="0"/>
              <a:t>First, let’s talk about spelling:</a:t>
            </a:r>
            <a:br>
              <a:rPr lang="en-US" dirty="0"/>
            </a:br>
            <a:r>
              <a:rPr lang="en-US" dirty="0"/>
              <a:t>Esports, or esports, or e-sports, or eSports</a:t>
            </a:r>
          </a:p>
        </p:txBody>
      </p:sp>
      <p:sp>
        <p:nvSpPr>
          <p:cNvPr id="4" name="Text Placeholder 3">
            <a:extLst>
              <a:ext uri="{FF2B5EF4-FFF2-40B4-BE49-F238E27FC236}">
                <a16:creationId xmlns:a16="http://schemas.microsoft.com/office/drawing/2014/main" id="{DE2C86EC-594B-48E8-973F-815134CDCD84}"/>
              </a:ext>
            </a:extLst>
          </p:cNvPr>
          <p:cNvSpPr>
            <a:spLocks noGrp="1"/>
          </p:cNvSpPr>
          <p:nvPr>
            <p:ph type="body" sz="quarter" idx="15"/>
          </p:nvPr>
        </p:nvSpPr>
        <p:spPr>
          <a:xfrm>
            <a:off x="930965" y="4395786"/>
            <a:ext cx="6134100" cy="1590675"/>
          </a:xfrm>
        </p:spPr>
        <p:txBody>
          <a:bodyPr/>
          <a:lstStyle/>
          <a:p>
            <a:endParaRPr lang="en-US" dirty="0"/>
          </a:p>
        </p:txBody>
      </p:sp>
      <p:pic>
        <p:nvPicPr>
          <p:cNvPr id="6" name="Picture 5">
            <a:extLst>
              <a:ext uri="{FF2B5EF4-FFF2-40B4-BE49-F238E27FC236}">
                <a16:creationId xmlns:a16="http://schemas.microsoft.com/office/drawing/2014/main" id="{0132FF95-C9ED-6459-A476-7934ABB79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3868195"/>
            <a:ext cx="6692097" cy="2375352"/>
          </a:xfrm>
          <a:prstGeom prst="rect">
            <a:avLst/>
          </a:prstGeom>
        </p:spPr>
      </p:pic>
    </p:spTree>
    <p:extLst>
      <p:ext uri="{BB962C8B-B14F-4D97-AF65-F5344CB8AC3E}">
        <p14:creationId xmlns:p14="http://schemas.microsoft.com/office/powerpoint/2010/main" val="243837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lstStyle/>
          <a:p>
            <a:r>
              <a:rPr lang="en-US" dirty="0"/>
              <a:t>Why esports?</a:t>
            </a:r>
          </a:p>
        </p:txBody>
      </p:sp>
      <p:pic>
        <p:nvPicPr>
          <p:cNvPr id="1026" name="Picture 2">
            <a:extLst>
              <a:ext uri="{FF2B5EF4-FFF2-40B4-BE49-F238E27FC236}">
                <a16:creationId xmlns:a16="http://schemas.microsoft.com/office/drawing/2014/main" id="{26D1B832-0D2F-4292-AFD0-FE2D00DE1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13" b="31427"/>
          <a:stretch/>
        </p:blipFill>
        <p:spPr bwMode="auto">
          <a:xfrm>
            <a:off x="1170910" y="1293713"/>
            <a:ext cx="4137690" cy="51743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E644139-8F1A-C825-7FFD-CD6D9D2478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42"/>
          <a:stretch/>
        </p:blipFill>
        <p:spPr bwMode="auto">
          <a:xfrm>
            <a:off x="5437298" y="1293713"/>
            <a:ext cx="4137690" cy="518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2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45216-3682-46BC-AA48-85814C86B977}"/>
              </a:ext>
            </a:extLst>
          </p:cNvPr>
          <p:cNvSpPr>
            <a:spLocks noGrp="1"/>
          </p:cNvSpPr>
          <p:nvPr>
            <p:ph type="body" sz="quarter" idx="15"/>
          </p:nvPr>
        </p:nvSpPr>
        <p:spPr/>
        <p:txBody>
          <a:bodyPr>
            <a:normAutofit/>
          </a:bodyPr>
          <a:lstStyle/>
          <a:p>
            <a:r>
              <a:rPr lang="en-US" dirty="0"/>
              <a:t>Why esports?</a:t>
            </a:r>
          </a:p>
        </p:txBody>
      </p:sp>
      <p:pic>
        <p:nvPicPr>
          <p:cNvPr id="2050" name="Picture 2">
            <a:extLst>
              <a:ext uri="{FF2B5EF4-FFF2-40B4-BE49-F238E27FC236}">
                <a16:creationId xmlns:a16="http://schemas.microsoft.com/office/drawing/2014/main" id="{CAA57B34-87ED-7952-8E25-E06CF778E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100" y="1674812"/>
            <a:ext cx="7458075" cy="419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65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lstStyle/>
          <a:p>
            <a:r>
              <a:rPr lang="en-US" dirty="0"/>
              <a:t>Why esports?</a:t>
            </a:r>
          </a:p>
        </p:txBody>
      </p:sp>
      <p:pic>
        <p:nvPicPr>
          <p:cNvPr id="3074" name="Picture 2">
            <a:extLst>
              <a:ext uri="{FF2B5EF4-FFF2-40B4-BE49-F238E27FC236}">
                <a16:creationId xmlns:a16="http://schemas.microsoft.com/office/drawing/2014/main" id="{AD1C73F4-4DA1-1CE8-E6CD-BCC1DF1FA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06271"/>
            <a:ext cx="53721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8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lstStyle/>
          <a:p>
            <a:r>
              <a:rPr lang="en-US" dirty="0"/>
              <a:t>Why esports?</a:t>
            </a:r>
          </a:p>
        </p:txBody>
      </p:sp>
      <p:pic>
        <p:nvPicPr>
          <p:cNvPr id="5122" name="Picture 2">
            <a:extLst>
              <a:ext uri="{FF2B5EF4-FFF2-40B4-BE49-F238E27FC236}">
                <a16:creationId xmlns:a16="http://schemas.microsoft.com/office/drawing/2014/main" id="{DFB30192-2800-F6BA-7FBD-74D9B4A59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10" y="1367440"/>
            <a:ext cx="9613900" cy="961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57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417C3-00B3-4A87-9BDD-D2199CFF99B4}"/>
              </a:ext>
            </a:extLst>
          </p:cNvPr>
          <p:cNvSpPr>
            <a:spLocks noGrp="1"/>
          </p:cNvSpPr>
          <p:nvPr>
            <p:ph type="body" sz="quarter" idx="15"/>
          </p:nvPr>
        </p:nvSpPr>
        <p:spPr/>
        <p:txBody>
          <a:bodyPr/>
          <a:lstStyle/>
          <a:p>
            <a:r>
              <a:rPr lang="en-US" dirty="0"/>
              <a:t>Why esports?</a:t>
            </a:r>
          </a:p>
        </p:txBody>
      </p:sp>
      <p:pic>
        <p:nvPicPr>
          <p:cNvPr id="5122" name="Picture 2">
            <a:extLst>
              <a:ext uri="{FF2B5EF4-FFF2-40B4-BE49-F238E27FC236}">
                <a16:creationId xmlns:a16="http://schemas.microsoft.com/office/drawing/2014/main" id="{DFB30192-2800-F6BA-7FBD-74D9B4A594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034"/>
          <a:stretch/>
        </p:blipFill>
        <p:spPr bwMode="auto">
          <a:xfrm>
            <a:off x="523210" y="1536700"/>
            <a:ext cx="9613900" cy="470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527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1757</TotalTime>
  <Words>2131</Words>
  <Application>Microsoft Macintosh PowerPoint</Application>
  <PresentationFormat>Widescreen</PresentationFormat>
  <Paragraphs>149</Paragraphs>
  <Slides>33</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Kepler Std Medium</vt:lpstr>
      <vt:lpstr>Open Sans</vt:lpstr>
      <vt:lpstr>Vinyl OT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Wheeler</dc:creator>
  <cp:lastModifiedBy>Audra Yocom</cp:lastModifiedBy>
  <cp:revision>12</cp:revision>
  <dcterms:created xsi:type="dcterms:W3CDTF">2022-04-19T15:17:02Z</dcterms:created>
  <dcterms:modified xsi:type="dcterms:W3CDTF">2022-05-19T22:15:31Z</dcterms:modified>
</cp:coreProperties>
</file>