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310" r:id="rId4"/>
    <p:sldId id="272" r:id="rId5"/>
    <p:sldId id="311" r:id="rId6"/>
    <p:sldId id="312" r:id="rId7"/>
    <p:sldId id="274" r:id="rId8"/>
    <p:sldId id="279" r:id="rId9"/>
    <p:sldId id="290" r:id="rId10"/>
    <p:sldId id="299" r:id="rId11"/>
    <p:sldId id="276" r:id="rId12"/>
    <p:sldId id="297" r:id="rId13"/>
    <p:sldId id="287" r:id="rId14"/>
    <p:sldId id="282" r:id="rId15"/>
    <p:sldId id="313" r:id="rId16"/>
    <p:sldId id="288" r:id="rId17"/>
    <p:sldId id="292" r:id="rId18"/>
    <p:sldId id="314" r:id="rId19"/>
    <p:sldId id="296" r:id="rId20"/>
    <p:sldId id="277" r:id="rId21"/>
    <p:sldId id="28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59BA-04D4-8258-4CDC-B871B98D8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C0269-32DA-1E81-C232-C6B3338DA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FE55-8446-5F3D-C2C3-4334207F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61568-FE15-EB40-A707-CAD051CE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AC6A-21FA-3234-235F-1F759EF6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3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EF62-423F-6628-5125-6BF5E2C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CDD96-5958-B2AD-09A5-E902A241C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00653-E94A-9938-3E02-DD1DDCD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6F62-D249-D847-5CBF-E7DC6F41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D860-7D3D-C899-C257-DC8C0E81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79B0D-48BC-D0AB-0ABB-C675F9760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77BD-8ECF-EA0B-4915-4C6EAA5F9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F07C-9B4B-2647-90E2-4C9791B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903C-1DD6-C5B4-0CC6-E8C2125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D872-E6B6-DDCD-4E6B-23796BFC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7A9C126-C0C7-452B-BA51-D7C884555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76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4D08C9-113F-44A7-8AB5-0B295EB16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163" y="1251623"/>
            <a:ext cx="6505575" cy="750172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rgbClr val="FFBA2F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EECBE4-8460-4984-8C31-CC16BBB88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163" y="2009347"/>
            <a:ext cx="4462463" cy="38777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D60C59-86E1-421F-A329-0A5F8E7EF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163" y="2701240"/>
            <a:ext cx="5081588" cy="1746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1902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2DF9CC5-55BC-4166-A201-CB9F51DB7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5EEA6-335E-478A-B21D-0D41EF680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35000"/>
            <a:ext cx="4605337" cy="641865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3F575E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99345E-6F71-4883-BA05-F0E2BCB1DE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25575"/>
            <a:ext cx="4662487" cy="2743200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89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AAE843C-29C3-4E28-AC40-E7730903A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F89E4-F9F8-487E-B88F-CB848BF15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504" y="683398"/>
            <a:ext cx="5634038" cy="667608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FFBA2F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E30AC5-E4B3-4DA3-B613-BC20F90E0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425618"/>
            <a:ext cx="6170613" cy="2503487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64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B5B0231-DBBE-489E-BC7C-5EA352741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2618254-329B-435C-911F-4BD44C656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635000"/>
            <a:ext cx="4605337" cy="641865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rgbClr val="3F575E"/>
                </a:solidFill>
                <a:latin typeface="Kepler Std Medium" panose="02040A0306070A060204" pitchFamily="18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677600-54F1-4628-ABAE-5F30A39A8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25575"/>
            <a:ext cx="4662487" cy="2743200"/>
          </a:xfrm>
        </p:spPr>
        <p:txBody>
          <a:bodyPr/>
          <a:lstStyle>
            <a:lvl1pPr marL="2286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BA2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91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C76A-C5F6-A005-0BEF-0753917E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E992-358E-858D-E5EB-9EDF539B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844F-81B1-BD66-A8B2-A77C0ADB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7FFC-AB96-8AF5-B914-25829256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A1F5-7C34-9835-84B7-E47C33D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61BA-8D80-A42E-D631-BDB83E4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75D26-FE96-440A-3802-52CB8389E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DFC1-D9AB-464B-583B-392F2213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2780-C0B1-BFD9-2BA8-8C8DAEDF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944C-99BA-ACF8-FD69-E817591A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6A7D-A62F-424A-34F7-4872AB3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75B5-3689-6C7F-48FC-30D23267D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DFD8E-4AB4-4AC6-3FD5-73F5D7AC6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E6128-A368-96D1-FACE-B90C2E9E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2EF9E-AE97-461C-42C4-052CDC7D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4809D-5416-B511-B4C0-E303FE2B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87B6-374E-3D6B-D931-0AB5A640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91A43-D6C2-616E-0A1B-C9E498B3B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4206E-1B8D-7DCB-CDD1-3613B2A0D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5B34A-FCFF-5B83-2161-D03295473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5491F-5887-9F50-AC5B-1A11C02C2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C0BBD-7108-66D9-49FB-78D00B21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7D4C2-8B05-BD4D-9A32-18E3055A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5D9A6-8D07-1B03-5F1E-CA665B4E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5EEB-D7EC-42E4-FC7F-DA98B2CD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9D87D-78AB-6B57-9B5C-1364EF84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F67FD-FDAF-F6C3-4562-A34383DD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C5E91-6DBF-49B2-AC41-6B615698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DA12F-1A36-2B78-CB27-689DFD3C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74EF5-7AA6-BE39-6665-60C43B37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3488-5E30-A43F-9EF4-82C94B5A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8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8191-8359-6815-C8C8-003ADDF1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9886-A102-66C0-0FB4-2A409369A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56AE-6DC4-C79C-9EC3-9BC2276D7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823BC-522D-3A4B-24B8-30604213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F06B8-039D-DED5-0F0D-8B9CF79C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BDAEB-A405-C751-38AE-6E09CCE6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8BE6-F1F4-B552-FCCA-A87FFF4A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0162D-DFF1-456A-59AD-731BE142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72427-E3D4-0BE6-03FF-14A07F19E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B4214-9DAE-C774-CBD8-738A9636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4C062-7D05-7973-F863-D250801E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7B5E1-B401-E2CC-B6BA-1AC8A2B7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0BC5B-6067-79AC-74B2-5D9099CA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FA6B6-ED82-1986-E258-D1B8EFF46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50D2-226F-90CB-8E6A-78DC00443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F30A-679B-44B4-A30F-312EF2F0251C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EFF45-AF00-4D2F-CE89-0CE9659C4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9293-5EF0-8CFD-9B84-2D1DF06D4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F5C9-AC23-4C0D-AE9F-23A991057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D122E-04D9-4368-AB53-5DAEFB691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253" y="1182756"/>
            <a:ext cx="11052313" cy="1003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>
                <a:latin typeface="Kepler Std Medium"/>
              </a:rPr>
              <a:t>The Why of Cybersecurity Certification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50777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8178829" cy="667608"/>
          </a:xfrm>
        </p:spPr>
        <p:txBody>
          <a:bodyPr>
            <a:normAutofit fontScale="70000" lnSpcReduction="20000"/>
          </a:bodyPr>
          <a:lstStyle/>
          <a:p>
            <a:r>
              <a:rPr lang="en-US" sz="7000" dirty="0">
                <a:solidFill>
                  <a:schemeClr val="bg1"/>
                </a:solidFill>
                <a:latin typeface="Kepler Std Medium"/>
              </a:rPr>
              <a:t>Resources in Courseware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600976"/>
            <a:ext cx="8352604" cy="3656048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 instructions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 sheets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Transcripts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forums</a:t>
            </a:r>
          </a:p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Diagrams/list of labs with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3043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8054376" cy="641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600" b="1" dirty="0">
                <a:solidFill>
                  <a:srgbClr val="3B5462"/>
                </a:solidFill>
              </a:rPr>
              <a:t>Course Challenges</a:t>
            </a:r>
            <a:endParaRPr lang="en-US" sz="4600" dirty="0">
              <a:solidFill>
                <a:srgbClr val="3B546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8AF-ABA9-4F96-8872-C6D426EED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546688"/>
            <a:ext cx="8459110" cy="503518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Complexity, thoroughness, and size of the course is challenging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Instructors need qualifications to present course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struggled with an 11-week schedule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quality as an all-inclusive resource reflects the new industry exam objectives and enhances value for students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quality as an all-inclusive resource reflects the new industry exam objectives and enhances value for students</a:t>
            </a:r>
          </a:p>
          <a:p>
            <a:pPr marL="685800"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  Converted Fall 2021 to LTI 1.3</a:t>
            </a:r>
          </a:p>
          <a:p>
            <a:pPr marL="685800"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  Converted to 8-week schedule - changed the course presentation 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1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8262663" cy="667608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Kepler Std Medium"/>
              </a:rPr>
              <a:t>Engaging Students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2" y="1650470"/>
            <a:ext cx="7812959" cy="38509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is conducted by: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F2F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board on Blackboard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 phone for calling and texting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3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8054376" cy="641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600" b="1" dirty="0">
                <a:solidFill>
                  <a:srgbClr val="3B5462"/>
                </a:solidFill>
              </a:rPr>
              <a:t>Results of Success</a:t>
            </a:r>
            <a:endParaRPr lang="en-US" sz="4600" dirty="0">
              <a:solidFill>
                <a:srgbClr val="3B546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8AF-ABA9-4F96-8872-C6D426EED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576668"/>
            <a:ext cx="7529720" cy="24856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confidence  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continued enrollment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willing to help and collaborate with others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interest in becoming an adjunct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1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8262663" cy="6676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Learned from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2" y="1650470"/>
            <a:ext cx="7812959" cy="385092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underestimate student ability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Sacrificing to help students is worth the effort</a:t>
            </a:r>
          </a:p>
          <a:p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TestOut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personnel are your greatest resource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who pass will continue 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students to never give up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050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11142350" cy="1253761"/>
          </a:xfrm>
        </p:spPr>
        <p:txBody>
          <a:bodyPr>
            <a:noAutofit/>
          </a:bodyPr>
          <a:lstStyle/>
          <a:p>
            <a:r>
              <a:rPr lang="en-US" sz="4600" dirty="0"/>
              <a:t>Achieving Higher Passing Rates While Dodging Grade 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B7A5-4915-4C23-85B5-E8C9B1866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2235043"/>
            <a:ext cx="10932487" cy="380807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struggled with course content and timeframe</a:t>
            </a:r>
          </a:p>
          <a:p>
            <a:pPr marL="857250" lvl="1" indent="-457200">
              <a:buSzPct val="100000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complex labs in advance (make a “to-do” list)</a:t>
            </a:r>
          </a:p>
          <a:p>
            <a:pPr>
              <a:buSzPct val="10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 passing rates		 </a:t>
            </a:r>
          </a:p>
          <a:p>
            <a:pPr marL="857250" lvl="1" indent="-457200">
              <a:buSzPct val="100000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2-part courses</a:t>
            </a:r>
          </a:p>
          <a:p>
            <a:pPr marL="857250" lvl="1" indent="-457200">
              <a:buSzPct val="100000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3-5 practice exam attempts with 90% practice exams</a:t>
            </a:r>
          </a:p>
          <a:p>
            <a:pPr>
              <a:buSzPct val="10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 by Texting, WhatsApp, cell phone, and meetings</a:t>
            </a:r>
          </a:p>
          <a:p>
            <a:pPr>
              <a:buSzPct val="10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Eliminate students jumping ahead of the sequences </a:t>
            </a:r>
          </a:p>
          <a:p>
            <a:pPr>
              <a:buSzPct val="100000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Failure to divide results in student failure and enrollment drop</a:t>
            </a:r>
          </a:p>
          <a:p>
            <a:pPr marL="400050" indent="-457200">
              <a:buSzPct val="100000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4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5431097" cy="790575"/>
          </a:xfrm>
        </p:spPr>
        <p:txBody>
          <a:bodyPr>
            <a:normAutofit/>
          </a:bodyPr>
          <a:lstStyle/>
          <a:p>
            <a:r>
              <a:rPr lang="en-US" sz="4800" dirty="0"/>
              <a:t>Guadalupe</a:t>
            </a:r>
            <a:endParaRPr lang="en-US" sz="4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B7A5-4915-4C23-85B5-E8C9B1866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25574"/>
            <a:ext cx="9223609" cy="44214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 Certificates)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 courses with family medical difficulties ongoing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graduating she went back to work at the school district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 master’s school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expressed an interest in becoming an adjunct instructor after completing a masters in computer science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Diverted a hacking attack at ISD place of employment after passing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9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734198"/>
            <a:ext cx="9371935" cy="667608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Jill</a:t>
            </a:r>
            <a:r>
              <a:rPr lang="en-US" sz="5400" dirty="0">
                <a:solidFill>
                  <a:schemeClr val="bg1"/>
                </a:solidFill>
                <a:latin typeface="Kepler Std Medium"/>
              </a:rPr>
              <a:t> 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72F5-013B-FCE1-D7DA-F1C9BF968A2B}"/>
              </a:ext>
            </a:extLst>
          </p:cNvPr>
          <p:cNvSpPr txBox="1">
            <a:spLocks/>
          </p:cNvSpPr>
          <p:nvPr/>
        </p:nvSpPr>
        <p:spPr>
          <a:xfrm>
            <a:off x="626503" y="1542790"/>
            <a:ext cx="6485668" cy="36045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(5 Certifications)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Overcame significant life difficulties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Assisted many others during classes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 MBA (WBU)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expressed an interest in becoming an adjunct instructor after completing MBA</a:t>
            </a:r>
          </a:p>
        </p:txBody>
      </p:sp>
    </p:spTree>
    <p:extLst>
      <p:ext uri="{BB962C8B-B14F-4D97-AF65-F5344CB8AC3E}">
        <p14:creationId xmlns:p14="http://schemas.microsoft.com/office/powerpoint/2010/main" val="259486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8054376" cy="641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/>
              <a:t>Brandi</a:t>
            </a:r>
            <a:endParaRPr lang="en-US" sz="4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8AF-ABA9-4F96-8872-C6D426EED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593740"/>
            <a:ext cx="9118678" cy="46292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 certifications)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as many as 20 practice exams for one certification test to pass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 for an IT company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 another certification this summer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more certifications than the IT people she works with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expressed an interest in becoming an adjunct instructor after completing MBA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9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9371935" cy="667608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Brandon</a:t>
            </a:r>
            <a:r>
              <a:rPr lang="en-US" sz="5400" dirty="0">
                <a:solidFill>
                  <a:schemeClr val="bg1"/>
                </a:solidFill>
                <a:latin typeface="Kepler Std Medium"/>
              </a:rPr>
              <a:t> 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772F5-013B-FCE1-D7DA-F1C9BF968A2B}"/>
              </a:ext>
            </a:extLst>
          </p:cNvPr>
          <p:cNvSpPr txBox="1">
            <a:spLocks/>
          </p:cNvSpPr>
          <p:nvPr/>
        </p:nvSpPr>
        <p:spPr>
          <a:xfrm>
            <a:off x="753502" y="1435672"/>
            <a:ext cx="7501497" cy="46173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(4 Certifications)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military man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Overcame significant VA medical issues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on an additional certification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Passed Ethical Hacker Pro recently 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moved him so he had to do all his work online </a:t>
            </a:r>
          </a:p>
          <a:p>
            <a:pPr lvl="1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 Masters (WBU)</a:t>
            </a:r>
          </a:p>
        </p:txBody>
      </p:sp>
    </p:spTree>
    <p:extLst>
      <p:ext uri="{BB962C8B-B14F-4D97-AF65-F5344CB8AC3E}">
        <p14:creationId xmlns:p14="http://schemas.microsoft.com/office/powerpoint/2010/main" val="169900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D122E-04D9-4368-AB53-5DAEFB691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253" y="1182756"/>
            <a:ext cx="11052313" cy="1003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>
                <a:latin typeface="Kepler Std Medium"/>
              </a:rPr>
              <a:t>The Why of Cybersecurity Certification</a:t>
            </a:r>
            <a:endParaRPr lang="en-US" sz="4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0646F-46AC-45A6-9FBC-D5B9A9F4B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176" y="2435099"/>
            <a:ext cx="3120516" cy="4104597"/>
          </a:xfrm>
        </p:spPr>
        <p:txBody>
          <a:bodyPr>
            <a:noAutofit/>
          </a:bodyPr>
          <a:lstStyle/>
          <a:p>
            <a:pPr marL="685800" indent="-6858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Alert</a:t>
            </a:r>
          </a:p>
          <a:p>
            <a:pPr marL="685800" indent="-6858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</a:t>
            </a:r>
          </a:p>
          <a:p>
            <a:pPr marL="685800" indent="-685800">
              <a:buClr>
                <a:srgbClr val="FFBA2F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Excite </a:t>
            </a:r>
          </a:p>
        </p:txBody>
      </p:sp>
    </p:spTree>
    <p:extLst>
      <p:ext uri="{BB962C8B-B14F-4D97-AF65-F5344CB8AC3E}">
        <p14:creationId xmlns:p14="http://schemas.microsoft.com/office/powerpoint/2010/main" val="82830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9371935" cy="66760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Developing Adjunct Instructors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3" y="1627568"/>
            <a:ext cx="9851621" cy="2503487"/>
          </a:xfrm>
        </p:spPr>
        <p:txBody>
          <a:bodyPr/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pass certification for classes you wish to teach from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TestOut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first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 to teach and train our own instructors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08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9898166" cy="6418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Addressing Future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B7A5-4915-4C23-85B5-E8C9B1866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425575"/>
            <a:ext cx="8369169" cy="2743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Encouraging students to become lifelong learners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with future TestOut certifications after graduating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obtain other products direct from TestOut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classes are just foundational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What's your ultimate certificate</a:t>
            </a:r>
          </a:p>
        </p:txBody>
      </p:sp>
    </p:spTree>
    <p:extLst>
      <p:ext uri="{BB962C8B-B14F-4D97-AF65-F5344CB8AC3E}">
        <p14:creationId xmlns:p14="http://schemas.microsoft.com/office/powerpoint/2010/main" val="150618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bbock About">
            <a:extLst>
              <a:ext uri="{FF2B5EF4-FFF2-40B4-BE49-F238E27FC236}">
                <a16:creationId xmlns:a16="http://schemas.microsoft.com/office/drawing/2014/main" id="{9F367E6B-1AEB-6784-FDA0-95AFF48D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25"/>
            <a:ext cx="9479067" cy="63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4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10056812" cy="641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600" b="1" dirty="0">
                <a:solidFill>
                  <a:srgbClr val="3B5462"/>
                </a:solidFill>
              </a:rPr>
              <a:t>Why Cybersecurity Certification</a:t>
            </a:r>
            <a:endParaRPr lang="en-US" sz="4600" dirty="0">
              <a:solidFill>
                <a:srgbClr val="3B546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8AF-ABA9-4F96-8872-C6D426EED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8" y="1187814"/>
            <a:ext cx="8459110" cy="503518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600" dirty="0"/>
              <a:t>Certification provides greater employment opportunities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Threats are increasing exponentially to all areas of infrastructure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Cybercrime, Bot Farms, Military Intrusion, Espionage, 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Ransomware directed at hospitals now having caused death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Supply chain compromises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Vulnerabilities, affiliates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Crypters as a service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Common web shells</a:t>
            </a:r>
          </a:p>
          <a:p>
            <a:pPr lvl="2">
              <a:lnSpc>
                <a:spcPct val="100000"/>
              </a:lnSpc>
            </a:pPr>
            <a:r>
              <a:rPr lang="en-US" sz="2600" dirty="0"/>
              <a:t>MacOS Adware installers/Linux Coinminers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Malware, Viruses, Phishing, insider attacks, free hacking software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Never-ending demand for qualified graduates of cybersecurity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6908615" cy="667608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Table of Contents-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636" y="1491279"/>
            <a:ext cx="10206596" cy="4999673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Historical Timeframe </a:t>
            </a:r>
          </a:p>
          <a:p>
            <a:pPr lvl="2"/>
            <a:r>
              <a:rPr lang="en-US" sz="2200" dirty="0"/>
              <a:t>Students used textbooks and failed the industry exams</a:t>
            </a:r>
          </a:p>
          <a:p>
            <a:pPr lvl="2"/>
            <a:r>
              <a:rPr lang="en-US" sz="2200" dirty="0"/>
              <a:t>Inspired to search for engaging content that was designed to pass the exams</a:t>
            </a:r>
          </a:p>
          <a:p>
            <a:pPr lvl="2"/>
            <a:r>
              <a:rPr lang="en-US" sz="2200" dirty="0"/>
              <a:t>Textbooks are expensive</a:t>
            </a:r>
          </a:p>
          <a:p>
            <a:pPr lvl="2"/>
            <a:r>
              <a:rPr lang="en-US" sz="2200" dirty="0"/>
              <a:t>Testing Centers not always available</a:t>
            </a:r>
          </a:p>
          <a:p>
            <a:pPr lvl="1"/>
            <a:r>
              <a:rPr lang="en-US" sz="2200" dirty="0"/>
              <a:t>The Journey </a:t>
            </a:r>
          </a:p>
          <a:p>
            <a:pPr lvl="2"/>
            <a:r>
              <a:rPr lang="en-US" sz="2200" dirty="0"/>
              <a:t>An imbalance on the attendance of women enrollees</a:t>
            </a:r>
          </a:p>
          <a:p>
            <a:pPr lvl="2"/>
            <a:r>
              <a:rPr lang="en-US" sz="2200" dirty="0"/>
              <a:t>Required more focus to listen better to these women and minorities struggles</a:t>
            </a:r>
          </a:p>
          <a:p>
            <a:pPr lvl="3"/>
            <a:r>
              <a:rPr lang="en-US" sz="2200" dirty="0"/>
              <a:t>More classes were added</a:t>
            </a:r>
          </a:p>
          <a:p>
            <a:pPr lvl="1"/>
            <a:r>
              <a:rPr lang="en-US" sz="2200" dirty="0"/>
              <a:t>Overcoming Challenges </a:t>
            </a:r>
          </a:p>
          <a:p>
            <a:pPr lvl="2"/>
            <a:r>
              <a:rPr lang="en-US" sz="2200" dirty="0"/>
              <a:t>Covid presented issues with motivating students to continue and maintaining a high enough of a passing rate</a:t>
            </a:r>
          </a:p>
          <a:p>
            <a:pPr lvl="2"/>
            <a:r>
              <a:rPr lang="en-US" sz="2200" dirty="0"/>
              <a:t>If students don’t pass, they won’t want to continue</a:t>
            </a:r>
          </a:p>
          <a:p>
            <a:pPr lvl="3"/>
            <a:endParaRPr lang="en-US" sz="22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3" y="683398"/>
            <a:ext cx="6908615" cy="667608"/>
          </a:xfrm>
        </p:spPr>
        <p:txBody>
          <a:bodyPr>
            <a:normAutofit fontScale="77500" lnSpcReduction="2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Table of Contents- Part 1 cont.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3" y="1321945"/>
            <a:ext cx="10206596" cy="25034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Introduction – Part 1</a:t>
            </a:r>
          </a:p>
          <a:p>
            <a:pPr lvl="1"/>
            <a:r>
              <a:rPr lang="en-US" dirty="0"/>
              <a:t>Validation thru Supporting Resources</a:t>
            </a:r>
          </a:p>
          <a:p>
            <a:pPr lvl="1"/>
            <a:r>
              <a:rPr lang="en-US" dirty="0"/>
              <a:t>The Expedition</a:t>
            </a:r>
          </a:p>
          <a:p>
            <a:pPr lvl="1"/>
            <a:r>
              <a:rPr lang="en-US" dirty="0"/>
              <a:t>Courses Offered</a:t>
            </a:r>
          </a:p>
          <a:p>
            <a:pPr lvl="1"/>
            <a:r>
              <a:rPr lang="en-US" dirty="0"/>
              <a:t>Resources  in Coursework </a:t>
            </a:r>
          </a:p>
          <a:p>
            <a:pPr lvl="1"/>
            <a:r>
              <a:rPr lang="en-US" dirty="0"/>
              <a:t>Course Challenges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3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504" y="683398"/>
            <a:ext cx="7880888" cy="667608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Table of Contents- Part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425618"/>
            <a:ext cx="8471197" cy="48880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Introduction – Part 2</a:t>
            </a:r>
          </a:p>
          <a:p>
            <a:pPr lvl="1"/>
            <a:r>
              <a:rPr lang="en-US" dirty="0"/>
              <a:t>Engaging Students</a:t>
            </a:r>
          </a:p>
          <a:p>
            <a:pPr lvl="1"/>
            <a:r>
              <a:rPr lang="en-US" dirty="0"/>
              <a:t>Results of Success</a:t>
            </a:r>
          </a:p>
          <a:p>
            <a:pPr lvl="1"/>
            <a:r>
              <a:rPr lang="en-US" dirty="0"/>
              <a:t>Learned from Students</a:t>
            </a:r>
          </a:p>
          <a:p>
            <a:pPr lvl="1"/>
            <a:r>
              <a:rPr lang="en-US" dirty="0"/>
              <a:t>Achieving Higher Passing rates</a:t>
            </a:r>
          </a:p>
          <a:p>
            <a:pPr lvl="1"/>
            <a:r>
              <a:rPr lang="en-US" dirty="0"/>
              <a:t>Success Stories</a:t>
            </a:r>
          </a:p>
          <a:p>
            <a:pPr lvl="1"/>
            <a:r>
              <a:rPr lang="en-US" dirty="0"/>
              <a:t>Developing Adjunct Instructors</a:t>
            </a:r>
          </a:p>
          <a:p>
            <a:pPr lvl="1"/>
            <a:r>
              <a:rPr lang="en-US" dirty="0"/>
              <a:t>Addressing Future Challenges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0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6EEE7-63CE-4B9E-82C8-B118DC284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635000"/>
            <a:ext cx="11502683" cy="641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600" b="1" dirty="0"/>
              <a:t>Validation Through Supporting Resources</a:t>
            </a:r>
            <a:endParaRPr lang="en-US" sz="4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838AF-ABA9-4F96-8872-C6D426EED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276865"/>
            <a:ext cx="10507261" cy="50351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Student Engagement - Keeping excitement and interest with topical information</a:t>
            </a:r>
          </a:p>
          <a:p>
            <a:pPr lvl="1"/>
            <a:r>
              <a:rPr lang="en-US" dirty="0"/>
              <a:t>Secret Service Cybersecurity task force reports</a:t>
            </a:r>
          </a:p>
          <a:p>
            <a:pPr lvl="1"/>
            <a:r>
              <a:rPr lang="en-US" dirty="0"/>
              <a:t>Seminars online</a:t>
            </a:r>
          </a:p>
          <a:p>
            <a:pPr lvl="1"/>
            <a:r>
              <a:rPr lang="en-US" dirty="0"/>
              <a:t>Wolf cybersecurity articles</a:t>
            </a:r>
          </a:p>
          <a:p>
            <a:pPr lvl="1"/>
            <a:r>
              <a:rPr lang="en-US" dirty="0"/>
              <a:t>Enlarged diagrams/pictures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07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44B7D-EBEF-4D6B-9333-85D9AD432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Expedition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F593-1737-4621-A373-4080FA2BD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504" y="1600975"/>
            <a:ext cx="8352604" cy="4902855"/>
          </a:xfrm>
        </p:spPr>
        <p:txBody>
          <a:bodyPr>
            <a:normAutofit/>
          </a:bodyPr>
          <a:lstStyle/>
          <a:p>
            <a:r>
              <a:rPr lang="en-US" sz="2400" dirty="0"/>
              <a:t>Success for minorities, women, and the inexperienced</a:t>
            </a:r>
          </a:p>
          <a:p>
            <a:r>
              <a:rPr lang="en-US" sz="2400" dirty="0"/>
              <a:t>Added a minimum of one class yearly until we had converted all</a:t>
            </a:r>
          </a:p>
          <a:p>
            <a:r>
              <a:rPr lang="en-US" sz="2400" dirty="0"/>
              <a:t>Measured student responses to course material and success</a:t>
            </a:r>
          </a:p>
          <a:p>
            <a:r>
              <a:rPr lang="en-US" sz="2400" dirty="0"/>
              <a:t>All classes started as F2F and transitioned to online formats</a:t>
            </a:r>
          </a:p>
          <a:p>
            <a:r>
              <a:rPr lang="en-US" sz="2400" dirty="0"/>
              <a:t>Lubbock classes required certification as the final exam</a:t>
            </a:r>
          </a:p>
          <a:p>
            <a:r>
              <a:rPr lang="en-US" sz="2400" dirty="0"/>
              <a:t>Began experiment converting classes from textbook to digital</a:t>
            </a:r>
          </a:p>
          <a:p>
            <a:r>
              <a:rPr lang="en-US" sz="2400" dirty="0"/>
              <a:t>Major impact in rotation and enrollment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24FA6-0A03-4B2C-BDAC-A8CB02B8B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8" y="635000"/>
            <a:ext cx="7199937" cy="64186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Courses Offered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B7A5-4915-4C23-85B5-E8C9B1866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987" y="1425574"/>
            <a:ext cx="9317351" cy="543242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 PC Pro </a:t>
            </a:r>
            <a:endParaRPr lang="en-US" sz="1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 Network Pro  </a:t>
            </a:r>
            <a:endParaRPr lang="en-US" sz="1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 Security Pro </a:t>
            </a:r>
            <a:endParaRPr lang="en-US" sz="1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 Linux Pro</a:t>
            </a: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 Routing &amp; Switching Pro </a:t>
            </a:r>
            <a:endParaRPr lang="en-US" sz="1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 Ethical Hacker Pro</a:t>
            </a: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 </a:t>
            </a:r>
            <a:r>
              <a:rPr lang="en-US" sz="11200" dirty="0" err="1">
                <a:latin typeface="Open Sans"/>
                <a:ea typeface="Open Sans"/>
                <a:cs typeface="Open Sans"/>
              </a:rPr>
              <a:t>CyberDefense</a:t>
            </a:r>
            <a:r>
              <a:rPr lang="en-US" sz="11200" dirty="0">
                <a:latin typeface="Open Sans"/>
                <a:ea typeface="Open Sans"/>
                <a:cs typeface="Open Sans"/>
              </a:rPr>
              <a:t> Pro</a:t>
            </a:r>
          </a:p>
          <a:p>
            <a:pPr>
              <a:lnSpc>
                <a:spcPct val="110000"/>
              </a:lnSpc>
            </a:pPr>
            <a:r>
              <a:rPr lang="en-US" sz="11200" dirty="0">
                <a:latin typeface="Open Sans"/>
                <a:ea typeface="Open Sans"/>
                <a:cs typeface="Open Sans"/>
              </a:rPr>
              <a:t>TestOut Server Pro 2016 Install &amp; Storage</a:t>
            </a:r>
          </a:p>
          <a:p>
            <a:pPr>
              <a:lnSpc>
                <a:spcPct val="110000"/>
              </a:lnSpc>
              <a:buNone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is to convert all courses into 2-part agendas where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0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847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Kepler Std Medium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George</dc:creator>
  <cp:lastModifiedBy>Stevie George</cp:lastModifiedBy>
  <cp:revision>4</cp:revision>
  <dcterms:created xsi:type="dcterms:W3CDTF">2022-06-23T13:56:49Z</dcterms:created>
  <dcterms:modified xsi:type="dcterms:W3CDTF">2022-07-12T21:30:28Z</dcterms:modified>
</cp:coreProperties>
</file>