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1" r:id="rId2"/>
    <p:sldId id="262" r:id="rId3"/>
    <p:sldId id="260" r:id="rId4"/>
    <p:sldId id="265" r:id="rId5"/>
    <p:sldId id="266" r:id="rId6"/>
    <p:sldId id="267" r:id="rId7"/>
    <p:sldId id="268" r:id="rId8"/>
    <p:sldId id="269" r:id="rId9"/>
    <p:sldId id="270" r:id="rId10"/>
    <p:sldId id="271" r:id="rId11"/>
    <p:sldId id="272" r:id="rId12"/>
    <p:sldId id="273" r:id="rId13"/>
    <p:sldId id="276" r:id="rId14"/>
    <p:sldId id="263" r:id="rId15"/>
    <p:sldId id="274" r:id="rId16"/>
    <p:sldId id="279" r:id="rId17"/>
    <p:sldId id="278" r:id="rId18"/>
    <p:sldId id="275" r:id="rId19"/>
    <p:sldId id="280" r:id="rId20"/>
    <p:sldId id="281" r:id="rId21"/>
    <p:sldId id="282" r:id="rId22"/>
    <p:sldId id="283" r:id="rId23"/>
    <p:sldId id="284" r:id="rId24"/>
    <p:sldId id="285" r:id="rId25"/>
    <p:sldId id="286" r:id="rId26"/>
    <p:sldId id="287" r:id="rId27"/>
    <p:sldId id="288" r:id="rId28"/>
    <p:sldId id="290" r:id="rId29"/>
    <p:sldId id="291" r:id="rId30"/>
    <p:sldId id="292" r:id="rId31"/>
    <p:sldId id="277" r:id="rId32"/>
    <p:sldId id="26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A2F"/>
    <a:srgbClr val="F4BB2E"/>
    <a:srgbClr val="5A9092"/>
    <a:srgbClr val="3F575E"/>
    <a:srgbClr val="C9A23F"/>
    <a:srgbClr val="4B45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73913" autoAdjust="0"/>
  </p:normalViewPr>
  <p:slideViewPr>
    <p:cSldViewPr snapToGrid="0">
      <p:cViewPr varScale="1">
        <p:scale>
          <a:sx n="70" d="100"/>
          <a:sy n="70" d="100"/>
        </p:scale>
        <p:origin x="2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C1C61-90C9-47A3-875E-EC50C7DD9EC6}" type="datetimeFigureOut">
              <a:rPr lang="en-US" smtClean="0"/>
              <a:t>7/12/2022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0BE10E-1540-41C3-987F-DC7C1FB22E1B}" type="slidenum">
              <a:rPr lang="en-US" smtClean="0"/>
              <a:t>‹#›</a:t>
            </a:fld>
            <a:endParaRPr lang="en-US"/>
          </a:p>
        </p:txBody>
      </p:sp>
    </p:spTree>
    <p:extLst>
      <p:ext uri="{BB962C8B-B14F-4D97-AF65-F5344CB8AC3E}">
        <p14:creationId xmlns:p14="http://schemas.microsoft.com/office/powerpoint/2010/main" val="2979876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ultrarunning community is a good mix of people from different backgrounds. We also all have different goals. Some of us are there to win, some of us have found a community we feel that we belong too, ultrarunner also seems to be positive and uplifting environment. The same goes for teaching, some of us come from families where everyone is a teacher or works in education while others like myself comes from a family where I am the first college graduate. Never assume a coworker background, history or agenda because we all come from different places and opinions, but this is what helps form a diverse system. A system where we can learn and lead others. The student side of the education system is one thing but the education system and all the moving bodies in it, is another side that we must not ignore.</a:t>
            </a:r>
          </a:p>
        </p:txBody>
      </p:sp>
      <p:sp>
        <p:nvSpPr>
          <p:cNvPr id="4" name="Slide Number Placeholder 3"/>
          <p:cNvSpPr>
            <a:spLocks noGrp="1"/>
          </p:cNvSpPr>
          <p:nvPr>
            <p:ph type="sldNum" sz="quarter" idx="5"/>
          </p:nvPr>
        </p:nvSpPr>
        <p:spPr/>
        <p:txBody>
          <a:bodyPr/>
          <a:lstStyle/>
          <a:p>
            <a:fld id="{770BE10E-1540-41C3-987F-DC7C1FB22E1B}" type="slidenum">
              <a:rPr lang="en-US" smtClean="0"/>
              <a:t>4</a:t>
            </a:fld>
            <a:endParaRPr lang="en-US"/>
          </a:p>
        </p:txBody>
      </p:sp>
    </p:spTree>
    <p:extLst>
      <p:ext uri="{BB962C8B-B14F-4D97-AF65-F5344CB8AC3E}">
        <p14:creationId xmlns:p14="http://schemas.microsoft.com/office/powerpoint/2010/main" val="579442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how you measure your goal is an important step to success. Most people assume that they “are successful once they hit their goal” but that means during the time that they are working towards that goal they are still “unsuccessful” because they haven’t hit their goal yet. Learning how to measure your goal from the bottom up and celebrate small victories along they way to your goal will help shape a more positive outlook mentally. Neuroplasticity is the “rewiring” of our brain. This is a common phenomena that happens when individuals have near death experiences, cancer survivors, etc. We don’t have to have a catastrophic event take place in our life to take advantage of neuroplasticity.  Learning to “rewire” our progress can help with our overall mental health and success. </a:t>
            </a:r>
          </a:p>
        </p:txBody>
      </p:sp>
      <p:sp>
        <p:nvSpPr>
          <p:cNvPr id="4" name="Slide Number Placeholder 3"/>
          <p:cNvSpPr>
            <a:spLocks noGrp="1"/>
          </p:cNvSpPr>
          <p:nvPr>
            <p:ph type="sldNum" sz="quarter" idx="5"/>
          </p:nvPr>
        </p:nvSpPr>
        <p:spPr/>
        <p:txBody>
          <a:bodyPr/>
          <a:lstStyle/>
          <a:p>
            <a:fld id="{770BE10E-1540-41C3-987F-DC7C1FB22E1B}" type="slidenum">
              <a:rPr lang="en-US" smtClean="0"/>
              <a:t>6</a:t>
            </a:fld>
            <a:endParaRPr lang="en-US"/>
          </a:p>
        </p:txBody>
      </p:sp>
    </p:spTree>
    <p:extLst>
      <p:ext uri="{BB962C8B-B14F-4D97-AF65-F5344CB8AC3E}">
        <p14:creationId xmlns:p14="http://schemas.microsoft.com/office/powerpoint/2010/main" val="3203055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running long distance, I sometimes “play games” in my mind and reward myself with small treats. For example, “when I get to that tree up there, I’m going to stop and stretch”, “when I hit mile 60, I’m going to get my </a:t>
            </a:r>
            <a:r>
              <a:rPr lang="en-US" dirty="0" err="1"/>
              <a:t>ipod</a:t>
            </a:r>
            <a:r>
              <a:rPr lang="en-US" dirty="0"/>
              <a:t> so I can listen to some music”, “when I get to mile 70, I’m going to have my daughter run 5 miles with me”. There is nothing wrong with rewarding yourself for what you are doing. I do this in the education arena too. If we’re in a tough chapter and it’s dragging on, I’ll tell myself (and my students), when we finish this chapter we will do a fun project. Doing a project allows me time to relax in the classroom and interact more with my students on a one to one basis. I almost ALWAYS try to create a project where they can use a personal interest. Example: In IT Essentials Chapter 9, In section 9.3 we’re discussing and learning how to do data collection, input it into an excel file and create a chart or graph from the data. All my students are collecting data (of their choice), they love it. They are collecting data on shoes, animals, art, music, holidays, etc. They are 100% into this project and I get to listen and interact with them about their data collection and interest.</a:t>
            </a:r>
          </a:p>
        </p:txBody>
      </p:sp>
      <p:sp>
        <p:nvSpPr>
          <p:cNvPr id="4" name="Slide Number Placeholder 3"/>
          <p:cNvSpPr>
            <a:spLocks noGrp="1"/>
          </p:cNvSpPr>
          <p:nvPr>
            <p:ph type="sldNum" sz="quarter" idx="5"/>
          </p:nvPr>
        </p:nvSpPr>
        <p:spPr/>
        <p:txBody>
          <a:bodyPr/>
          <a:lstStyle/>
          <a:p>
            <a:fld id="{770BE10E-1540-41C3-987F-DC7C1FB22E1B}" type="slidenum">
              <a:rPr lang="en-US" smtClean="0"/>
              <a:t>7</a:t>
            </a:fld>
            <a:endParaRPr lang="en-US"/>
          </a:p>
        </p:txBody>
      </p:sp>
    </p:spTree>
    <p:extLst>
      <p:ext uri="{BB962C8B-B14F-4D97-AF65-F5344CB8AC3E}">
        <p14:creationId xmlns:p14="http://schemas.microsoft.com/office/powerpoint/2010/main" val="382618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 guy, who I am very fortunate to be friends with. He is one of my best friends. We met about 10 years ago during a 24 hour race. We haven’t ran a lot of races together but he loves to crew. A crew is the runners support team. Depending on the course, they may drive ahead every 2-3 miles to give the runner aid or they may only be able to see their runner every 10 miles. It’s always different depending on the course. Without my crew, it would be hard for me to finish races. I could finish, but it would be extremely challenging. Teaching is no different. We could make it through the day, the semester and the entire year on our own but it would be harder. Find your crew. Who at your school is your crew? Who are you a crew for? I found </a:t>
            </a:r>
            <a:r>
              <a:rPr lang="en-US" dirty="0" err="1"/>
              <a:t>TestOut</a:t>
            </a:r>
            <a:r>
              <a:rPr lang="en-US" dirty="0"/>
              <a:t> when I was looking for a crew and I got one. I actually applied to “junk mail”, a little postcard sitting in my mailbox at school. I was a new teacher and was looking for support.</a:t>
            </a:r>
          </a:p>
        </p:txBody>
      </p:sp>
      <p:sp>
        <p:nvSpPr>
          <p:cNvPr id="4" name="Slide Number Placeholder 3"/>
          <p:cNvSpPr>
            <a:spLocks noGrp="1"/>
          </p:cNvSpPr>
          <p:nvPr>
            <p:ph type="sldNum" sz="quarter" idx="5"/>
          </p:nvPr>
        </p:nvSpPr>
        <p:spPr/>
        <p:txBody>
          <a:bodyPr/>
          <a:lstStyle/>
          <a:p>
            <a:fld id="{770BE10E-1540-41C3-987F-DC7C1FB22E1B}" type="slidenum">
              <a:rPr lang="en-US" smtClean="0"/>
              <a:t>9</a:t>
            </a:fld>
            <a:endParaRPr lang="en-US"/>
          </a:p>
        </p:txBody>
      </p:sp>
    </p:spTree>
    <p:extLst>
      <p:ext uri="{BB962C8B-B14F-4D97-AF65-F5344CB8AC3E}">
        <p14:creationId xmlns:p14="http://schemas.microsoft.com/office/powerpoint/2010/main" val="632523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BE10E-1540-41C3-987F-DC7C1FB22E1B}" type="slidenum">
              <a:rPr lang="en-US" smtClean="0"/>
              <a:t>10</a:t>
            </a:fld>
            <a:endParaRPr lang="en-US"/>
          </a:p>
        </p:txBody>
      </p:sp>
    </p:spTree>
    <p:extLst>
      <p:ext uri="{BB962C8B-B14F-4D97-AF65-F5344CB8AC3E}">
        <p14:creationId xmlns:p14="http://schemas.microsoft.com/office/powerpoint/2010/main" val="150351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Trial and Error, we never know what we’re capable of until we try. This is something that I live by and try to teach my students as well. Note taking and journaling is key though, you have to be able to look back and say what worked and what did not. I’ve created countless projects and lessons that ended up not being repeated or had to have a major overall done to them. One mistake when I first started teaching is that I would “practice” a project or lesson on my 2</a:t>
            </a:r>
            <a:r>
              <a:rPr lang="en-US" baseline="30000" dirty="0"/>
              <a:t>nd</a:t>
            </a:r>
            <a:r>
              <a:rPr lang="en-US" dirty="0"/>
              <a:t> period, fix any issues and then do the perfected version with my 8</a:t>
            </a:r>
            <a:r>
              <a:rPr lang="en-US" baseline="30000" dirty="0"/>
              <a:t>th</a:t>
            </a:r>
            <a:r>
              <a:rPr lang="en-US" dirty="0"/>
              <a:t> period. This wasn’t fair to my 2</a:t>
            </a:r>
            <a:r>
              <a:rPr lang="en-US" baseline="30000" dirty="0"/>
              <a:t>nd</a:t>
            </a:r>
            <a:r>
              <a:rPr lang="en-US" dirty="0"/>
              <a:t> period so the next year I started planning and practicing a little bit more prior to just pushing something out to my 2</a:t>
            </a:r>
            <a:r>
              <a:rPr lang="en-US" baseline="30000" dirty="0"/>
              <a:t>nd</a:t>
            </a:r>
            <a:r>
              <a:rPr lang="en-US" dirty="0"/>
              <a:t> period class. There’s different ways to identify a section where a hands-on project can be implemented. Look at the content and ask yourself, “Can I make art out of this? Can I let students choose their own area of interest?” Examples of ways I have incorporated projects into my classroom is by using clay, pipe cleaners, poster board displays, videos, commercials, everything!” It’s also not necessary for students to be working on the same thing. Let them choose their topic as long as it aligns with your curriculum.</a:t>
            </a:r>
          </a:p>
        </p:txBody>
      </p:sp>
      <p:sp>
        <p:nvSpPr>
          <p:cNvPr id="4" name="Slide Number Placeholder 3"/>
          <p:cNvSpPr>
            <a:spLocks noGrp="1"/>
          </p:cNvSpPr>
          <p:nvPr>
            <p:ph type="sldNum" sz="quarter" idx="5"/>
          </p:nvPr>
        </p:nvSpPr>
        <p:spPr/>
        <p:txBody>
          <a:bodyPr/>
          <a:lstStyle/>
          <a:p>
            <a:fld id="{770BE10E-1540-41C3-987F-DC7C1FB22E1B}" type="slidenum">
              <a:rPr lang="en-US" smtClean="0"/>
              <a:t>11</a:t>
            </a:fld>
            <a:endParaRPr lang="en-US"/>
          </a:p>
        </p:txBody>
      </p:sp>
    </p:spTree>
    <p:extLst>
      <p:ext uri="{BB962C8B-B14F-4D97-AF65-F5344CB8AC3E}">
        <p14:creationId xmlns:p14="http://schemas.microsoft.com/office/powerpoint/2010/main" val="1602173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BE10E-1540-41C3-987F-DC7C1FB22E1B}" type="slidenum">
              <a:rPr lang="en-US" smtClean="0"/>
              <a:t>15</a:t>
            </a:fld>
            <a:endParaRPr lang="en-US"/>
          </a:p>
        </p:txBody>
      </p:sp>
    </p:spTree>
    <p:extLst>
      <p:ext uri="{BB962C8B-B14F-4D97-AF65-F5344CB8AC3E}">
        <p14:creationId xmlns:p14="http://schemas.microsoft.com/office/powerpoint/2010/main" val="2272195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BE10E-1540-41C3-987F-DC7C1FB22E1B}" type="slidenum">
              <a:rPr lang="en-US" smtClean="0"/>
              <a:t>16</a:t>
            </a:fld>
            <a:endParaRPr lang="en-US"/>
          </a:p>
        </p:txBody>
      </p:sp>
    </p:spTree>
    <p:extLst>
      <p:ext uri="{BB962C8B-B14F-4D97-AF65-F5344CB8AC3E}">
        <p14:creationId xmlns:p14="http://schemas.microsoft.com/office/powerpoint/2010/main" val="2993058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BE10E-1540-41C3-987F-DC7C1FB22E1B}" type="slidenum">
              <a:rPr lang="en-US" smtClean="0"/>
              <a:t>17</a:t>
            </a:fld>
            <a:endParaRPr lang="en-US"/>
          </a:p>
        </p:txBody>
      </p:sp>
    </p:spTree>
    <p:extLst>
      <p:ext uri="{BB962C8B-B14F-4D97-AF65-F5344CB8AC3E}">
        <p14:creationId xmlns:p14="http://schemas.microsoft.com/office/powerpoint/2010/main" val="3206512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57A9C126-C0C7-452B-BA51-D7C884555A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575"/>
            <a:ext cx="12192000" cy="6858000"/>
          </a:xfrm>
          <a:prstGeom prst="rect">
            <a:avLst/>
          </a:prstGeom>
        </p:spPr>
      </p:pic>
      <p:sp>
        <p:nvSpPr>
          <p:cNvPr id="5" name="Text Placeholder 4">
            <a:extLst>
              <a:ext uri="{FF2B5EF4-FFF2-40B4-BE49-F238E27FC236}">
                <a16:creationId xmlns:a16="http://schemas.microsoft.com/office/drawing/2014/main" id="{57D3F4FB-3C38-4255-9BAE-D6726B4915A5}"/>
              </a:ext>
            </a:extLst>
          </p:cNvPr>
          <p:cNvSpPr>
            <a:spLocks noGrp="1"/>
          </p:cNvSpPr>
          <p:nvPr>
            <p:ph type="body" sz="quarter" idx="10" hasCustomPrompt="1"/>
          </p:nvPr>
        </p:nvSpPr>
        <p:spPr>
          <a:xfrm>
            <a:off x="571500" y="1514476"/>
            <a:ext cx="8458200" cy="704850"/>
          </a:xfrm>
        </p:spPr>
        <p:txBody>
          <a:bodyPr>
            <a:noAutofit/>
          </a:bodyPr>
          <a:lstStyle>
            <a:lvl1pPr marL="0" indent="0">
              <a:buNone/>
              <a:defRPr sz="5400">
                <a:solidFill>
                  <a:srgbClr val="FFBA2F"/>
                </a:solidFill>
                <a:latin typeface="Kepler Std Medium" panose="02040A0306070A060204" pitchFamily="18" charset="0"/>
              </a:defRPr>
            </a:lvl1pPr>
          </a:lstStyle>
          <a:p>
            <a:pPr lvl="0"/>
            <a:r>
              <a:rPr lang="en-US" dirty="0"/>
              <a:t>Main Title</a:t>
            </a:r>
          </a:p>
        </p:txBody>
      </p:sp>
      <p:sp>
        <p:nvSpPr>
          <p:cNvPr id="7" name="Text Placeholder 6">
            <a:extLst>
              <a:ext uri="{FF2B5EF4-FFF2-40B4-BE49-F238E27FC236}">
                <a16:creationId xmlns:a16="http://schemas.microsoft.com/office/drawing/2014/main" id="{3EC670AA-F445-4696-88C4-3D37E4B3EA32}"/>
              </a:ext>
            </a:extLst>
          </p:cNvPr>
          <p:cNvSpPr>
            <a:spLocks noGrp="1"/>
          </p:cNvSpPr>
          <p:nvPr>
            <p:ph type="body" sz="quarter" idx="11" hasCustomPrompt="1"/>
          </p:nvPr>
        </p:nvSpPr>
        <p:spPr>
          <a:xfrm>
            <a:off x="571500" y="2314576"/>
            <a:ext cx="7277100" cy="457200"/>
          </a:xfrm>
        </p:spPr>
        <p:txBody>
          <a:bodyPr/>
          <a:lstStyle>
            <a:lvl1pPr marL="0" indent="0">
              <a:buNone/>
              <a:defRPr>
                <a:solidFill>
                  <a:schemeClr val="bg1"/>
                </a:solidFill>
                <a:latin typeface="Vinyl OT Regular" panose="02000506030000020003" pitchFamily="50" charset="0"/>
              </a:defRPr>
            </a:lvl1pPr>
          </a:lstStyle>
          <a:p>
            <a:pPr lvl="0"/>
            <a:r>
              <a:rPr lang="en-US" dirty="0"/>
              <a:t>SUBHEADING</a:t>
            </a:r>
          </a:p>
        </p:txBody>
      </p:sp>
      <p:sp>
        <p:nvSpPr>
          <p:cNvPr id="9" name="Text Placeholder 8">
            <a:extLst>
              <a:ext uri="{FF2B5EF4-FFF2-40B4-BE49-F238E27FC236}">
                <a16:creationId xmlns:a16="http://schemas.microsoft.com/office/drawing/2014/main" id="{ED354852-48E7-4B85-87BB-25F6A9A3896F}"/>
              </a:ext>
            </a:extLst>
          </p:cNvPr>
          <p:cNvSpPr>
            <a:spLocks noGrp="1"/>
          </p:cNvSpPr>
          <p:nvPr>
            <p:ph type="body" sz="quarter" idx="12" hasCustomPrompt="1"/>
          </p:nvPr>
        </p:nvSpPr>
        <p:spPr>
          <a:xfrm>
            <a:off x="571500" y="3038475"/>
            <a:ext cx="6134100" cy="1590675"/>
          </a:xfrm>
        </p:spPr>
        <p:txBody>
          <a:bodyPr>
            <a:normAutofit/>
          </a:bodyPr>
          <a:lstStyle>
            <a:lvl1pPr marL="0" indent="0">
              <a:buNone/>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Body text </a:t>
            </a:r>
          </a:p>
        </p:txBody>
      </p:sp>
    </p:spTree>
    <p:extLst>
      <p:ext uri="{BB962C8B-B14F-4D97-AF65-F5344CB8AC3E}">
        <p14:creationId xmlns:p14="http://schemas.microsoft.com/office/powerpoint/2010/main" val="1652643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66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52DF9CC5-55BC-4166-A201-CB9F51DB79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ext Placeholder 12">
            <a:extLst>
              <a:ext uri="{FF2B5EF4-FFF2-40B4-BE49-F238E27FC236}">
                <a16:creationId xmlns:a16="http://schemas.microsoft.com/office/drawing/2014/main" id="{373FC4CA-DCE5-48C4-B047-8F8BCF94C526}"/>
              </a:ext>
            </a:extLst>
          </p:cNvPr>
          <p:cNvSpPr>
            <a:spLocks noGrp="1"/>
          </p:cNvSpPr>
          <p:nvPr>
            <p:ph type="body" sz="quarter" idx="15"/>
          </p:nvPr>
        </p:nvSpPr>
        <p:spPr>
          <a:xfrm>
            <a:off x="659134" y="1599278"/>
            <a:ext cx="9348787" cy="4926012"/>
          </a:xfrm>
        </p:spPr>
        <p:txBody>
          <a:bodyPr/>
          <a:lstStyle>
            <a:lvl1pPr marL="228600" indent="-22860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4">
            <a:extLst>
              <a:ext uri="{FF2B5EF4-FFF2-40B4-BE49-F238E27FC236}">
                <a16:creationId xmlns:a16="http://schemas.microsoft.com/office/drawing/2014/main" id="{53EC2B03-0525-43CE-89D6-A6FF471B85CF}"/>
              </a:ext>
            </a:extLst>
          </p:cNvPr>
          <p:cNvSpPr>
            <a:spLocks noGrp="1"/>
          </p:cNvSpPr>
          <p:nvPr>
            <p:ph type="body" sz="quarter" idx="16" hasCustomPrompt="1"/>
          </p:nvPr>
        </p:nvSpPr>
        <p:spPr>
          <a:xfrm>
            <a:off x="659134" y="500751"/>
            <a:ext cx="10190163" cy="922337"/>
          </a:xfrm>
        </p:spPr>
        <p:txBody>
          <a:bodyPr>
            <a:normAutofit/>
          </a:bodyPr>
          <a:lstStyle>
            <a:lvl1pPr marL="0" indent="0">
              <a:buFontTx/>
              <a:buNone/>
              <a:defRPr sz="5400">
                <a:solidFill>
                  <a:srgbClr val="3F575E"/>
                </a:solidFill>
                <a:latin typeface="Kepler Std Medium" panose="02040A0306070A060204" pitchFamily="18" charset="0"/>
              </a:defRPr>
            </a:lvl1pPr>
            <a:lvl2pPr marL="457200" indent="0">
              <a:buNone/>
              <a:defRPr/>
            </a:lvl2pPr>
            <a:lvl3pPr marL="914400" indent="0">
              <a:buFontTx/>
              <a:buNone/>
              <a:defRPr/>
            </a:lvl3pPr>
            <a:lvl4pPr marL="1371600" indent="0">
              <a:buFontTx/>
              <a:buNone/>
              <a:defRPr/>
            </a:lvl4pPr>
            <a:lvl5pPr marL="1828800" indent="0">
              <a:buFontTx/>
              <a:buNone/>
              <a:defRPr/>
            </a:lvl5pPr>
          </a:lstStyle>
          <a:p>
            <a:pPr lvl="0"/>
            <a:r>
              <a:rPr lang="en-US" dirty="0"/>
              <a:t>Main Title</a:t>
            </a:r>
          </a:p>
        </p:txBody>
      </p:sp>
    </p:spTree>
    <p:extLst>
      <p:ext uri="{BB962C8B-B14F-4D97-AF65-F5344CB8AC3E}">
        <p14:creationId xmlns:p14="http://schemas.microsoft.com/office/powerpoint/2010/main" val="2493510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2" name="Picture 11" descr="A screenshot of a video game&#10;&#10;Description automatically generated with medium confidence">
            <a:extLst>
              <a:ext uri="{FF2B5EF4-FFF2-40B4-BE49-F238E27FC236}">
                <a16:creationId xmlns:a16="http://schemas.microsoft.com/office/drawing/2014/main" id="{8AAE843C-29C3-4E28-AC40-E7730903A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B088A2BC-914A-4D91-923F-87FF785778D1}"/>
              </a:ext>
            </a:extLst>
          </p:cNvPr>
          <p:cNvSpPr>
            <a:spLocks noGrp="1"/>
          </p:cNvSpPr>
          <p:nvPr>
            <p:ph type="body" sz="quarter" idx="13"/>
          </p:nvPr>
        </p:nvSpPr>
        <p:spPr>
          <a:xfrm>
            <a:off x="713710" y="1492251"/>
            <a:ext cx="9348787" cy="4926012"/>
          </a:xfrm>
        </p:spPr>
        <p:txBody>
          <a:bodyPr/>
          <a:lstStyle>
            <a:lvl1pPr marL="228600" indent="-228600">
              <a:buClr>
                <a:srgbClr val="F4BB2E"/>
              </a:buClr>
              <a:buFont typeface="Wingdings" panose="05000000000000000000" pitchFamily="2" charset="2"/>
              <a:buChar cha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buClr>
                <a:srgbClr val="F4BB2E"/>
              </a:buClr>
              <a:buFont typeface="Wingdings" panose="05000000000000000000" pitchFamily="2" charset="2"/>
              <a:buChar cha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F4BB2E"/>
              </a:buClr>
              <a:buFont typeface="Wingdings" panose="05000000000000000000" pitchFamily="2" charset="2"/>
              <a:buChar cha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F4BB2E"/>
              </a:buClr>
              <a:buFont typeface="Wingdings" panose="05000000000000000000" pitchFamily="2" charset="2"/>
              <a:buChar cha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buClr>
                <a:srgbClr val="F4BB2E"/>
              </a:buClr>
              <a:buFont typeface="Wingdings" panose="05000000000000000000" pitchFamily="2" charset="2"/>
              <a:buChar cha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4">
            <a:extLst>
              <a:ext uri="{FF2B5EF4-FFF2-40B4-BE49-F238E27FC236}">
                <a16:creationId xmlns:a16="http://schemas.microsoft.com/office/drawing/2014/main" id="{A2116138-0A98-40AB-85D0-ADC8E8CD9EDB}"/>
              </a:ext>
            </a:extLst>
          </p:cNvPr>
          <p:cNvSpPr>
            <a:spLocks noGrp="1"/>
          </p:cNvSpPr>
          <p:nvPr>
            <p:ph type="body" sz="quarter" idx="14" hasCustomPrompt="1"/>
          </p:nvPr>
        </p:nvSpPr>
        <p:spPr>
          <a:xfrm>
            <a:off x="713710" y="457201"/>
            <a:ext cx="10190163" cy="922337"/>
          </a:xfrm>
        </p:spPr>
        <p:txBody>
          <a:bodyPr>
            <a:normAutofit/>
          </a:bodyPr>
          <a:lstStyle>
            <a:lvl1pPr marL="0" indent="0">
              <a:buFontTx/>
              <a:buNone/>
              <a:defRPr sz="5400">
                <a:solidFill>
                  <a:srgbClr val="F4BB2E"/>
                </a:solidFill>
                <a:latin typeface="Kepler Std Medium" panose="02040A0306070A060204" pitchFamily="18" charset="0"/>
              </a:defRPr>
            </a:lvl1pPr>
            <a:lvl2pPr marL="457200" indent="0">
              <a:buNone/>
              <a:defRPr/>
            </a:lvl2pPr>
            <a:lvl3pPr marL="914400" indent="0">
              <a:buFontTx/>
              <a:buNone/>
              <a:defRPr/>
            </a:lvl3pPr>
            <a:lvl4pPr marL="1371600" indent="0">
              <a:buFontTx/>
              <a:buNone/>
              <a:defRPr/>
            </a:lvl4pPr>
            <a:lvl5pPr marL="1828800" indent="0">
              <a:buFontTx/>
              <a:buNone/>
              <a:defRPr/>
            </a:lvl5pPr>
          </a:lstStyle>
          <a:p>
            <a:pPr lvl="0"/>
            <a:r>
              <a:rPr lang="en-US" dirty="0"/>
              <a:t>Main Title</a:t>
            </a:r>
          </a:p>
        </p:txBody>
      </p:sp>
    </p:spTree>
    <p:extLst>
      <p:ext uri="{BB962C8B-B14F-4D97-AF65-F5344CB8AC3E}">
        <p14:creationId xmlns:p14="http://schemas.microsoft.com/office/powerpoint/2010/main" val="3706323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1B5B0231-DBBE-489E-BC7C-5EA3527417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 Placeholder 12">
            <a:extLst>
              <a:ext uri="{FF2B5EF4-FFF2-40B4-BE49-F238E27FC236}">
                <a16:creationId xmlns:a16="http://schemas.microsoft.com/office/drawing/2014/main" id="{D0B08B9D-A378-4CE2-941C-B0643BED9003}"/>
              </a:ext>
            </a:extLst>
          </p:cNvPr>
          <p:cNvSpPr>
            <a:spLocks noGrp="1"/>
          </p:cNvSpPr>
          <p:nvPr>
            <p:ph type="body" sz="quarter" idx="15"/>
          </p:nvPr>
        </p:nvSpPr>
        <p:spPr>
          <a:xfrm>
            <a:off x="607906" y="1439519"/>
            <a:ext cx="9348787" cy="4926012"/>
          </a:xfrm>
        </p:spPr>
        <p:txBody>
          <a:bodyPr/>
          <a:lstStyle>
            <a:lvl1pPr marL="228600" indent="-22860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buClr>
                <a:srgbClr val="F4BB2E"/>
              </a:buClr>
              <a:buFont typeface="Wingdings" panose="05000000000000000000" pitchFamily="2" charset="2"/>
              <a:buChar char="§"/>
              <a:defRPr>
                <a:solidFill>
                  <a:srgbClr val="4B454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4">
            <a:extLst>
              <a:ext uri="{FF2B5EF4-FFF2-40B4-BE49-F238E27FC236}">
                <a16:creationId xmlns:a16="http://schemas.microsoft.com/office/drawing/2014/main" id="{BEC616E0-47F0-499E-BA37-43A823D6EA2D}"/>
              </a:ext>
            </a:extLst>
          </p:cNvPr>
          <p:cNvSpPr>
            <a:spLocks noGrp="1"/>
          </p:cNvSpPr>
          <p:nvPr>
            <p:ph type="body" sz="quarter" idx="16" hasCustomPrompt="1"/>
          </p:nvPr>
        </p:nvSpPr>
        <p:spPr>
          <a:xfrm>
            <a:off x="607906" y="492469"/>
            <a:ext cx="10190163" cy="922337"/>
          </a:xfrm>
        </p:spPr>
        <p:txBody>
          <a:bodyPr>
            <a:normAutofit/>
          </a:bodyPr>
          <a:lstStyle>
            <a:lvl1pPr marL="0" indent="0">
              <a:buFontTx/>
              <a:buNone/>
              <a:defRPr sz="5400">
                <a:solidFill>
                  <a:srgbClr val="3F575E"/>
                </a:solidFill>
                <a:latin typeface="Kepler Std Medium" panose="02040A0306070A060204" pitchFamily="18" charset="0"/>
              </a:defRPr>
            </a:lvl1pPr>
            <a:lvl2pPr marL="457200" indent="0">
              <a:buNone/>
              <a:defRPr/>
            </a:lvl2pPr>
            <a:lvl3pPr marL="914400" indent="0">
              <a:buFontTx/>
              <a:buNone/>
              <a:defRPr/>
            </a:lvl3pPr>
            <a:lvl4pPr marL="1371600" indent="0">
              <a:buFontTx/>
              <a:buNone/>
              <a:defRPr/>
            </a:lvl4pPr>
            <a:lvl5pPr marL="1828800" indent="0">
              <a:buFontTx/>
              <a:buNone/>
              <a:defRPr/>
            </a:lvl5pPr>
          </a:lstStyle>
          <a:p>
            <a:pPr lvl="0"/>
            <a:r>
              <a:rPr lang="en-US" dirty="0"/>
              <a:t>Main Title</a:t>
            </a:r>
          </a:p>
        </p:txBody>
      </p:sp>
    </p:spTree>
    <p:extLst>
      <p:ext uri="{BB962C8B-B14F-4D97-AF65-F5344CB8AC3E}">
        <p14:creationId xmlns:p14="http://schemas.microsoft.com/office/powerpoint/2010/main" val="292841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12" name="Picture 11" descr="A screenshot of a video game&#10;&#10;Description automatically generated with medium confidence">
            <a:extLst>
              <a:ext uri="{FF2B5EF4-FFF2-40B4-BE49-F238E27FC236}">
                <a16:creationId xmlns:a16="http://schemas.microsoft.com/office/drawing/2014/main" id="{8AAE843C-29C3-4E28-AC40-E7730903A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FBDF89E4-F9F8-487E-B88F-CB848BF15B98}"/>
              </a:ext>
            </a:extLst>
          </p:cNvPr>
          <p:cNvSpPr>
            <a:spLocks noGrp="1"/>
          </p:cNvSpPr>
          <p:nvPr>
            <p:ph type="body" sz="quarter" idx="10" hasCustomPrompt="1"/>
          </p:nvPr>
        </p:nvSpPr>
        <p:spPr>
          <a:xfrm>
            <a:off x="626504" y="683398"/>
            <a:ext cx="5634038" cy="667608"/>
          </a:xfrm>
        </p:spPr>
        <p:txBody>
          <a:bodyPr>
            <a:normAutofit/>
          </a:bodyPr>
          <a:lstStyle>
            <a:lvl1pPr marL="0" indent="0">
              <a:buNone/>
              <a:defRPr sz="5400">
                <a:solidFill>
                  <a:srgbClr val="FFBA2F"/>
                </a:solidFill>
                <a:latin typeface="Kepler Std Medium" panose="02040A0306070A060204" pitchFamily="18" charset="0"/>
              </a:defRPr>
            </a:lvl1pPr>
          </a:lstStyle>
          <a:p>
            <a:pPr lvl="0"/>
            <a:r>
              <a:rPr lang="en-US" dirty="0"/>
              <a:t>Main Title</a:t>
            </a:r>
          </a:p>
        </p:txBody>
      </p:sp>
      <p:sp>
        <p:nvSpPr>
          <p:cNvPr id="7" name="Text Placeholder 6">
            <a:extLst>
              <a:ext uri="{FF2B5EF4-FFF2-40B4-BE49-F238E27FC236}">
                <a16:creationId xmlns:a16="http://schemas.microsoft.com/office/drawing/2014/main" id="{49E30AC5-E4B3-4DA3-B613-BC20F90E066B}"/>
              </a:ext>
            </a:extLst>
          </p:cNvPr>
          <p:cNvSpPr>
            <a:spLocks noGrp="1"/>
          </p:cNvSpPr>
          <p:nvPr>
            <p:ph type="body" sz="quarter" idx="11"/>
          </p:nvPr>
        </p:nvSpPr>
        <p:spPr>
          <a:xfrm>
            <a:off x="626504" y="1425618"/>
            <a:ext cx="6170613" cy="2503487"/>
          </a:xfrm>
        </p:spPr>
        <p:txBody>
          <a:bodyPr/>
          <a:lstStyle>
            <a:lvl1pPr marL="228600" indent="-228600">
              <a:buClr>
                <a:srgbClr val="FFBA2F"/>
              </a:buClr>
              <a:buFont typeface="Wingdings" panose="05000000000000000000" pitchFamily="2" charset="2"/>
              <a:buChar char="§"/>
              <a:defRPr>
                <a:solidFill>
                  <a:schemeClr val="bg1"/>
                </a:solidFill>
              </a:defRPr>
            </a:lvl1pPr>
            <a:lvl2pPr marL="685800" indent="-228600">
              <a:buClr>
                <a:srgbClr val="FFBA2F"/>
              </a:buClr>
              <a:buFont typeface="Wingdings" panose="05000000000000000000" pitchFamily="2" charset="2"/>
              <a:buChar char="§"/>
              <a:defRPr>
                <a:solidFill>
                  <a:schemeClr val="bg1"/>
                </a:solidFill>
              </a:defRPr>
            </a:lvl2pPr>
            <a:lvl3pPr marL="1143000" indent="-228600">
              <a:buClr>
                <a:srgbClr val="FFBA2F"/>
              </a:buClr>
              <a:buFont typeface="Wingdings" panose="05000000000000000000" pitchFamily="2" charset="2"/>
              <a:buChar char="§"/>
              <a:defRPr>
                <a:solidFill>
                  <a:schemeClr val="bg1"/>
                </a:solidFill>
              </a:defRPr>
            </a:lvl3pPr>
            <a:lvl4pPr marL="1600200" indent="-228600">
              <a:buClr>
                <a:srgbClr val="FFBA2F"/>
              </a:buClr>
              <a:buFont typeface="Wingdings" panose="05000000000000000000" pitchFamily="2" charset="2"/>
              <a:buChar char="§"/>
              <a:defRPr>
                <a:solidFill>
                  <a:schemeClr val="bg1"/>
                </a:solidFill>
              </a:defRPr>
            </a:lvl4pPr>
            <a:lvl5pPr marL="2057400" indent="-228600">
              <a:buClr>
                <a:srgbClr val="FFBA2F"/>
              </a:buClr>
              <a:buFont typeface="Wingdings" panose="05000000000000000000" pitchFamily="2" charset="2"/>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3149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08B24C-1C16-4C62-916F-4441257557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06F26D-3113-4C24-9E48-5DD82062AB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D5242-3DD0-40DF-B895-CD578C1911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01F47-762C-43FB-9657-DA0E92818043}" type="datetimeFigureOut">
              <a:rPr lang="en-US" smtClean="0"/>
              <a:t>7/12/2022</a:t>
            </a:fld>
            <a:endParaRPr lang="en-US"/>
          </a:p>
        </p:txBody>
      </p:sp>
      <p:sp>
        <p:nvSpPr>
          <p:cNvPr id="5" name="Footer Placeholder 4">
            <a:extLst>
              <a:ext uri="{FF2B5EF4-FFF2-40B4-BE49-F238E27FC236}">
                <a16:creationId xmlns:a16="http://schemas.microsoft.com/office/drawing/2014/main" id="{0A192181-39DE-4734-9D7B-BDA795DD34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5BFB77-EA8B-4FC8-8E8D-5CFEE0871F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CF88D-4045-4FA4-9646-DF005913A171}"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106430B8-1D13-45FE-96FB-BDDA0C72724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9442974"/>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49" r:id="rId3"/>
    <p:sldLayoutId id="2147483654" r:id="rId4"/>
    <p:sldLayoutId id="2147483656" r:id="rId5"/>
    <p:sldLayoutId id="214748365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14.jp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14.jpg"/><Relationship Id="rId10" Type="http://schemas.openxmlformats.org/officeDocument/2006/relationships/image" Target="../media/image18.jpg"/><Relationship Id="rId4" Type="http://schemas.openxmlformats.org/officeDocument/2006/relationships/image" Target="../media/image13.jpg"/><Relationship Id="rId9" Type="http://schemas.openxmlformats.org/officeDocument/2006/relationships/image" Target="../media/image17.jpg"/></Relationships>
</file>

<file path=ppt/slides/_rels/slide2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14.jpg"/><Relationship Id="rId10" Type="http://schemas.openxmlformats.org/officeDocument/2006/relationships/image" Target="../media/image18.jpg"/><Relationship Id="rId4" Type="http://schemas.openxmlformats.org/officeDocument/2006/relationships/image" Target="../media/image13.jpg"/><Relationship Id="rId9" Type="http://schemas.openxmlformats.org/officeDocument/2006/relationships/image" Target="../media/image17.jpg"/></Relationships>
</file>

<file path=ppt/slides/_rels/slide2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14.jpg"/><Relationship Id="rId10" Type="http://schemas.openxmlformats.org/officeDocument/2006/relationships/image" Target="../media/image18.jpg"/><Relationship Id="rId4" Type="http://schemas.openxmlformats.org/officeDocument/2006/relationships/image" Target="../media/image13.jpg"/><Relationship Id="rId9" Type="http://schemas.openxmlformats.org/officeDocument/2006/relationships/image" Target="../media/image17.jpg"/></Relationships>
</file>

<file path=ppt/slides/_rels/slide2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14.jpg"/><Relationship Id="rId10" Type="http://schemas.openxmlformats.org/officeDocument/2006/relationships/image" Target="../media/image18.jpg"/><Relationship Id="rId4" Type="http://schemas.openxmlformats.org/officeDocument/2006/relationships/image" Target="../media/image13.jpg"/><Relationship Id="rId9" Type="http://schemas.openxmlformats.org/officeDocument/2006/relationships/image" Target="../media/image17.jpg"/></Relationships>
</file>

<file path=ppt/slides/_rels/slide2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9.jpg"/><Relationship Id="rId11" Type="http://schemas.openxmlformats.org/officeDocument/2006/relationships/image" Target="../media/image19.jpg"/><Relationship Id="rId5" Type="http://schemas.openxmlformats.org/officeDocument/2006/relationships/image" Target="../media/image14.jpg"/><Relationship Id="rId10" Type="http://schemas.openxmlformats.org/officeDocument/2006/relationships/image" Target="../media/image18.jpg"/><Relationship Id="rId4" Type="http://schemas.openxmlformats.org/officeDocument/2006/relationships/image" Target="../media/image13.jpg"/><Relationship Id="rId9" Type="http://schemas.openxmlformats.org/officeDocument/2006/relationships/image" Target="../media/image17.jpg"/></Relationships>
</file>

<file path=ppt/slides/_rels/slide2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9.jpg"/><Relationship Id="rId11" Type="http://schemas.openxmlformats.org/officeDocument/2006/relationships/image" Target="../media/image19.jpg"/><Relationship Id="rId5" Type="http://schemas.openxmlformats.org/officeDocument/2006/relationships/image" Target="../media/image14.jpg"/><Relationship Id="rId10" Type="http://schemas.openxmlformats.org/officeDocument/2006/relationships/image" Target="../media/image18.jpg"/><Relationship Id="rId4" Type="http://schemas.openxmlformats.org/officeDocument/2006/relationships/image" Target="../media/image13.jpg"/><Relationship Id="rId9" Type="http://schemas.openxmlformats.org/officeDocument/2006/relationships/image" Target="../media/image17.jpg"/></Relationships>
</file>

<file path=ppt/slides/_rels/slide2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g"/><Relationship Id="rId7" Type="http://schemas.openxmlformats.org/officeDocument/2006/relationships/image" Target="../media/image15.jpg"/><Relationship Id="rId12" Type="http://schemas.openxmlformats.org/officeDocument/2006/relationships/image" Target="../media/image20.jp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9.jpg"/><Relationship Id="rId11" Type="http://schemas.openxmlformats.org/officeDocument/2006/relationships/image" Target="../media/image19.jpg"/><Relationship Id="rId5" Type="http://schemas.openxmlformats.org/officeDocument/2006/relationships/image" Target="../media/image14.jpg"/><Relationship Id="rId10" Type="http://schemas.openxmlformats.org/officeDocument/2006/relationships/image" Target="../media/image18.jpg"/><Relationship Id="rId4" Type="http://schemas.openxmlformats.org/officeDocument/2006/relationships/image" Target="../media/image13.jpg"/><Relationship Id="rId9" Type="http://schemas.openxmlformats.org/officeDocument/2006/relationships/image" Target="../media/image17.jpg"/></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E5B341-C176-420F-BD7A-846791035594}"/>
              </a:ext>
            </a:extLst>
          </p:cNvPr>
          <p:cNvSpPr>
            <a:spLocks noGrp="1"/>
          </p:cNvSpPr>
          <p:nvPr>
            <p:ph type="body" sz="quarter" idx="10"/>
          </p:nvPr>
        </p:nvSpPr>
        <p:spPr>
          <a:xfrm>
            <a:off x="571500" y="1252540"/>
            <a:ext cx="8458200" cy="1514474"/>
          </a:xfrm>
        </p:spPr>
        <p:txBody>
          <a:bodyPr/>
          <a:lstStyle/>
          <a:p>
            <a:r>
              <a:rPr lang="en-US" dirty="0"/>
              <a:t>Corrections Officer to Classroom Teacher</a:t>
            </a:r>
          </a:p>
        </p:txBody>
      </p:sp>
      <p:sp>
        <p:nvSpPr>
          <p:cNvPr id="4" name="Text Placeholder 3">
            <a:extLst>
              <a:ext uri="{FF2B5EF4-FFF2-40B4-BE49-F238E27FC236}">
                <a16:creationId xmlns:a16="http://schemas.microsoft.com/office/drawing/2014/main" id="{97A7B997-F204-4127-ACCA-1AA43DD7EF99}"/>
              </a:ext>
            </a:extLst>
          </p:cNvPr>
          <p:cNvSpPr>
            <a:spLocks noGrp="1"/>
          </p:cNvSpPr>
          <p:nvPr>
            <p:ph type="body" sz="quarter" idx="12"/>
          </p:nvPr>
        </p:nvSpPr>
        <p:spPr>
          <a:xfrm>
            <a:off x="752475" y="2971800"/>
            <a:ext cx="6134100" cy="457200"/>
          </a:xfrm>
        </p:spPr>
        <p:txBody>
          <a:bodyPr/>
          <a:lstStyle/>
          <a:p>
            <a:r>
              <a:rPr lang="en-US" dirty="0"/>
              <a:t>By: Kelly O’Dell</a:t>
            </a:r>
          </a:p>
        </p:txBody>
      </p:sp>
    </p:spTree>
    <p:extLst>
      <p:ext uri="{BB962C8B-B14F-4D97-AF65-F5344CB8AC3E}">
        <p14:creationId xmlns:p14="http://schemas.microsoft.com/office/powerpoint/2010/main" val="3465577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07FF9-2978-417F-83E9-043635730801}"/>
              </a:ext>
            </a:extLst>
          </p:cNvPr>
          <p:cNvSpPr>
            <a:spLocks noGrp="1"/>
          </p:cNvSpPr>
          <p:nvPr>
            <p:ph type="body" sz="quarter" idx="13"/>
          </p:nvPr>
        </p:nvSpPr>
        <p:spPr/>
        <p:txBody>
          <a:bodyPr/>
          <a:lstStyle/>
          <a:p>
            <a:r>
              <a:rPr lang="en-US" dirty="0"/>
              <a:t>Look back at your goal you met, write down two resources or support persons that helped you</a:t>
            </a:r>
          </a:p>
          <a:p>
            <a:r>
              <a:rPr lang="en-US" dirty="0"/>
              <a:t>Look at your new goal</a:t>
            </a:r>
          </a:p>
          <a:p>
            <a:r>
              <a:rPr lang="en-US" dirty="0"/>
              <a:t>Who can help you support the work that needs to be accomplished to meet this goal?</a:t>
            </a:r>
          </a:p>
          <a:p>
            <a:r>
              <a:rPr lang="en-US" dirty="0"/>
              <a:t>What resources could you use to meet this goal?</a:t>
            </a:r>
          </a:p>
          <a:p>
            <a:r>
              <a:rPr lang="en-US" dirty="0"/>
              <a:t>Write two resources down</a:t>
            </a:r>
          </a:p>
          <a:p>
            <a:r>
              <a:rPr lang="en-US" dirty="0"/>
              <a:t>Write two people that could/</a:t>
            </a:r>
            <a:r>
              <a:rPr lang="en-US"/>
              <a:t>would support you</a:t>
            </a:r>
            <a:endParaRPr lang="en-US" dirty="0"/>
          </a:p>
        </p:txBody>
      </p:sp>
      <p:sp>
        <p:nvSpPr>
          <p:cNvPr id="3" name="Text Placeholder 2">
            <a:extLst>
              <a:ext uri="{FF2B5EF4-FFF2-40B4-BE49-F238E27FC236}">
                <a16:creationId xmlns:a16="http://schemas.microsoft.com/office/drawing/2014/main" id="{081486CB-22F7-4EF0-9003-4C63278E68DC}"/>
              </a:ext>
            </a:extLst>
          </p:cNvPr>
          <p:cNvSpPr>
            <a:spLocks noGrp="1"/>
          </p:cNvSpPr>
          <p:nvPr>
            <p:ph type="body" sz="quarter" idx="14"/>
          </p:nvPr>
        </p:nvSpPr>
        <p:spPr/>
        <p:txBody>
          <a:bodyPr/>
          <a:lstStyle/>
          <a:p>
            <a:r>
              <a:rPr lang="en-US" dirty="0"/>
              <a:t>Resources and Support</a:t>
            </a:r>
          </a:p>
        </p:txBody>
      </p:sp>
    </p:spTree>
    <p:extLst>
      <p:ext uri="{BB962C8B-B14F-4D97-AF65-F5344CB8AC3E}">
        <p14:creationId xmlns:p14="http://schemas.microsoft.com/office/powerpoint/2010/main" val="3356840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6579CE-C41B-7C74-E15C-5EA5FF5856AF}"/>
              </a:ext>
            </a:extLst>
          </p:cNvPr>
          <p:cNvSpPr>
            <a:spLocks noGrp="1"/>
          </p:cNvSpPr>
          <p:nvPr>
            <p:ph type="body" sz="quarter" idx="15"/>
          </p:nvPr>
        </p:nvSpPr>
        <p:spPr>
          <a:xfrm>
            <a:off x="607906" y="1583140"/>
            <a:ext cx="9348787" cy="4782391"/>
          </a:xfrm>
        </p:spPr>
        <p:txBody>
          <a:bodyPr>
            <a:normAutofit lnSpcReduction="10000"/>
          </a:bodyPr>
          <a:lstStyle/>
          <a:p>
            <a:r>
              <a:rPr lang="en-US" dirty="0"/>
              <a:t>Trial and error in long distance races is how we learn</a:t>
            </a:r>
          </a:p>
          <a:p>
            <a:pPr lvl="1"/>
            <a:r>
              <a:rPr lang="en-US" dirty="0"/>
              <a:t>We take notes</a:t>
            </a:r>
          </a:p>
          <a:p>
            <a:pPr lvl="1"/>
            <a:r>
              <a:rPr lang="en-US" dirty="0"/>
              <a:t>We try different things knowing they might not work</a:t>
            </a:r>
          </a:p>
          <a:p>
            <a:pPr lvl="1"/>
            <a:r>
              <a:rPr lang="en-US" dirty="0"/>
              <a:t>We practice different things on long runs (nutrition, clothes, gear, etc.)</a:t>
            </a:r>
          </a:p>
          <a:p>
            <a:pPr lvl="1"/>
            <a:endParaRPr lang="en-US" dirty="0"/>
          </a:p>
          <a:p>
            <a:r>
              <a:rPr lang="en-US" dirty="0"/>
              <a:t>We should also be willing to fail at things when teaching</a:t>
            </a:r>
          </a:p>
          <a:p>
            <a:pPr lvl="1"/>
            <a:r>
              <a:rPr lang="en-US" dirty="0"/>
              <a:t>We should be taking notes (what worked, what didn’t)</a:t>
            </a:r>
          </a:p>
          <a:p>
            <a:pPr lvl="1"/>
            <a:r>
              <a:rPr lang="en-US" dirty="0"/>
              <a:t>Practice things beforehand (online quizzes, games, videos, etc.)</a:t>
            </a:r>
          </a:p>
          <a:p>
            <a:pPr lvl="1"/>
            <a:r>
              <a:rPr lang="en-US" dirty="0"/>
              <a:t>Check out new resources and ask for a trial</a:t>
            </a:r>
          </a:p>
          <a:p>
            <a:pPr lvl="1"/>
            <a:r>
              <a:rPr lang="en-US" dirty="0"/>
              <a:t>Take the risk</a:t>
            </a:r>
          </a:p>
        </p:txBody>
      </p:sp>
      <p:sp>
        <p:nvSpPr>
          <p:cNvPr id="3" name="Text Placeholder 2">
            <a:extLst>
              <a:ext uri="{FF2B5EF4-FFF2-40B4-BE49-F238E27FC236}">
                <a16:creationId xmlns:a16="http://schemas.microsoft.com/office/drawing/2014/main" id="{EC09ED65-19BE-4A3E-BF13-157FF3E19D8D}"/>
              </a:ext>
            </a:extLst>
          </p:cNvPr>
          <p:cNvSpPr>
            <a:spLocks noGrp="1"/>
          </p:cNvSpPr>
          <p:nvPr>
            <p:ph type="body" sz="quarter" idx="16"/>
          </p:nvPr>
        </p:nvSpPr>
        <p:spPr/>
        <p:txBody>
          <a:bodyPr>
            <a:normAutofit/>
          </a:bodyPr>
          <a:lstStyle/>
          <a:p>
            <a:r>
              <a:rPr lang="en-US" sz="4800" dirty="0"/>
              <a:t>You Don’t Know What You Don’t Try</a:t>
            </a:r>
          </a:p>
        </p:txBody>
      </p:sp>
    </p:spTree>
    <p:extLst>
      <p:ext uri="{BB962C8B-B14F-4D97-AF65-F5344CB8AC3E}">
        <p14:creationId xmlns:p14="http://schemas.microsoft.com/office/powerpoint/2010/main" val="3885219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01904F-F8B1-1CCC-7596-F39274173942}"/>
              </a:ext>
            </a:extLst>
          </p:cNvPr>
          <p:cNvSpPr>
            <a:spLocks noGrp="1"/>
          </p:cNvSpPr>
          <p:nvPr>
            <p:ph type="body" sz="quarter" idx="13"/>
          </p:nvPr>
        </p:nvSpPr>
        <p:spPr/>
        <p:txBody>
          <a:bodyPr/>
          <a:lstStyle/>
          <a:p>
            <a:r>
              <a:rPr lang="en-US" dirty="0"/>
              <a:t>Look at your new goal on the right side of your paper</a:t>
            </a:r>
          </a:p>
          <a:p>
            <a:r>
              <a:rPr lang="en-US" dirty="0"/>
              <a:t>You should have written down by now who can support you in your new goal and two resources you could use to help you reach your goal</a:t>
            </a:r>
          </a:p>
          <a:p>
            <a:r>
              <a:rPr lang="en-US" dirty="0"/>
              <a:t>Now, think about something new you can add into your action plan that you’ve never done before to reach a goal (new app for tracking, supplements, professional development, mentor, strength and conditioning, looking closer at nutrition, etc.)</a:t>
            </a:r>
          </a:p>
          <a:p>
            <a:pPr marL="0" indent="0">
              <a:buNone/>
            </a:pPr>
            <a:endParaRPr lang="en-US" dirty="0"/>
          </a:p>
        </p:txBody>
      </p:sp>
      <p:sp>
        <p:nvSpPr>
          <p:cNvPr id="3" name="Text Placeholder 2">
            <a:extLst>
              <a:ext uri="{FF2B5EF4-FFF2-40B4-BE49-F238E27FC236}">
                <a16:creationId xmlns:a16="http://schemas.microsoft.com/office/drawing/2014/main" id="{B8CA3D87-37AB-1235-9CED-F33287EBDD8A}"/>
              </a:ext>
            </a:extLst>
          </p:cNvPr>
          <p:cNvSpPr>
            <a:spLocks noGrp="1"/>
          </p:cNvSpPr>
          <p:nvPr>
            <p:ph type="body" sz="quarter" idx="14"/>
          </p:nvPr>
        </p:nvSpPr>
        <p:spPr/>
        <p:txBody>
          <a:bodyPr/>
          <a:lstStyle/>
          <a:p>
            <a:r>
              <a:rPr lang="en-US" dirty="0"/>
              <a:t>Something New We Can Do</a:t>
            </a:r>
          </a:p>
        </p:txBody>
      </p:sp>
    </p:spTree>
    <p:extLst>
      <p:ext uri="{BB962C8B-B14F-4D97-AF65-F5344CB8AC3E}">
        <p14:creationId xmlns:p14="http://schemas.microsoft.com/office/powerpoint/2010/main" val="1524283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58C6BD-C397-2CB7-0828-4D7EDD54D0EB}"/>
              </a:ext>
            </a:extLst>
          </p:cNvPr>
          <p:cNvSpPr>
            <a:spLocks noGrp="1"/>
          </p:cNvSpPr>
          <p:nvPr>
            <p:ph type="body" sz="quarter" idx="15"/>
          </p:nvPr>
        </p:nvSpPr>
        <p:spPr/>
        <p:txBody>
          <a:bodyPr/>
          <a:lstStyle/>
          <a:p>
            <a:r>
              <a:rPr lang="en-US" dirty="0">
                <a:effectLst/>
              </a:rPr>
              <a:t>Sullivan, D., &amp; Hardy, B. (2021). </a:t>
            </a:r>
            <a:r>
              <a:rPr lang="en-US" i="1" dirty="0">
                <a:effectLst/>
              </a:rPr>
              <a:t>The gap and the gain: The High Achievers Guide to Happiness, confidence, and success</a:t>
            </a:r>
            <a:r>
              <a:rPr lang="en-US" dirty="0">
                <a:effectLst/>
              </a:rPr>
              <a:t>. Hay House, Inc. </a:t>
            </a:r>
          </a:p>
          <a:p>
            <a:pPr marL="0" indent="0">
              <a:buNone/>
            </a:pPr>
            <a:endParaRPr lang="en-US" dirty="0">
              <a:effectLst/>
            </a:endParaRPr>
          </a:p>
          <a:p>
            <a:r>
              <a:rPr lang="en-US" dirty="0">
                <a:effectLst/>
              </a:rPr>
              <a:t>https://progressbyintention.wordpress.com/</a:t>
            </a:r>
          </a:p>
          <a:p>
            <a:pPr marL="0" indent="0">
              <a:buNone/>
            </a:pPr>
            <a:endParaRPr lang="en-US" dirty="0"/>
          </a:p>
        </p:txBody>
      </p:sp>
      <p:sp>
        <p:nvSpPr>
          <p:cNvPr id="3" name="Text Placeholder 2">
            <a:extLst>
              <a:ext uri="{FF2B5EF4-FFF2-40B4-BE49-F238E27FC236}">
                <a16:creationId xmlns:a16="http://schemas.microsoft.com/office/drawing/2014/main" id="{DA3DDD9E-BCD6-BF54-7BE9-A361D2ACD6C2}"/>
              </a:ext>
            </a:extLst>
          </p:cNvPr>
          <p:cNvSpPr>
            <a:spLocks noGrp="1"/>
          </p:cNvSpPr>
          <p:nvPr>
            <p:ph type="body" sz="quarter" idx="16"/>
          </p:nvPr>
        </p:nvSpPr>
        <p:spPr/>
        <p:txBody>
          <a:bodyPr/>
          <a:lstStyle/>
          <a:p>
            <a:r>
              <a:rPr lang="en-US" dirty="0"/>
              <a:t>Resources</a:t>
            </a:r>
          </a:p>
        </p:txBody>
      </p:sp>
    </p:spTree>
    <p:extLst>
      <p:ext uri="{BB962C8B-B14F-4D97-AF65-F5344CB8AC3E}">
        <p14:creationId xmlns:p14="http://schemas.microsoft.com/office/powerpoint/2010/main" val="3469534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E11E5E-D6A1-4291-98A0-9FE281F315D3}"/>
              </a:ext>
            </a:extLst>
          </p:cNvPr>
          <p:cNvSpPr>
            <a:spLocks noGrp="1"/>
          </p:cNvSpPr>
          <p:nvPr>
            <p:ph type="body" sz="quarter" idx="15"/>
          </p:nvPr>
        </p:nvSpPr>
        <p:spPr/>
        <p:txBody>
          <a:bodyPr anchor="ctr"/>
          <a:lstStyle/>
          <a:p>
            <a:pPr algn="ctr"/>
            <a:r>
              <a:rPr lang="en-US" sz="4000" dirty="0"/>
              <a:t>Email: kodell@tvsd.us</a:t>
            </a:r>
          </a:p>
          <a:p>
            <a:pPr marL="0" indent="0" algn="ctr">
              <a:buNone/>
            </a:pPr>
            <a:endParaRPr lang="en-US" sz="4000" dirty="0"/>
          </a:p>
          <a:p>
            <a:pPr algn="ctr"/>
            <a:r>
              <a:rPr lang="en-US" sz="4000" dirty="0"/>
              <a:t>Instagram: </a:t>
            </a:r>
            <a:r>
              <a:rPr lang="en-US" sz="4000" dirty="0" err="1"/>
              <a:t>kellyorocks</a:t>
            </a:r>
            <a:endParaRPr lang="en-US" sz="4000" dirty="0"/>
          </a:p>
          <a:p>
            <a:pPr marL="0" indent="0" algn="ctr">
              <a:buNone/>
            </a:pPr>
            <a:endParaRPr lang="en-US" sz="4000" dirty="0"/>
          </a:p>
          <a:p>
            <a:pPr marL="0" indent="0">
              <a:buNone/>
            </a:pPr>
            <a:endParaRPr lang="en-US" dirty="0"/>
          </a:p>
          <a:p>
            <a:endParaRPr lang="en-US" dirty="0"/>
          </a:p>
        </p:txBody>
      </p:sp>
      <p:sp>
        <p:nvSpPr>
          <p:cNvPr id="3" name="Text Placeholder 2">
            <a:extLst>
              <a:ext uri="{FF2B5EF4-FFF2-40B4-BE49-F238E27FC236}">
                <a16:creationId xmlns:a16="http://schemas.microsoft.com/office/drawing/2014/main" id="{A88E7120-7CA5-4991-94E6-476D534AB8CC}"/>
              </a:ext>
            </a:extLst>
          </p:cNvPr>
          <p:cNvSpPr>
            <a:spLocks noGrp="1"/>
          </p:cNvSpPr>
          <p:nvPr>
            <p:ph type="body" sz="quarter" idx="16"/>
          </p:nvPr>
        </p:nvSpPr>
        <p:spPr/>
        <p:txBody>
          <a:bodyPr/>
          <a:lstStyle/>
          <a:p>
            <a:r>
              <a:rPr lang="en-US" dirty="0"/>
              <a:t>Contact Information</a:t>
            </a:r>
          </a:p>
        </p:txBody>
      </p:sp>
      <p:pic>
        <p:nvPicPr>
          <p:cNvPr id="5" name="Picture 4">
            <a:extLst>
              <a:ext uri="{FF2B5EF4-FFF2-40B4-BE49-F238E27FC236}">
                <a16:creationId xmlns:a16="http://schemas.microsoft.com/office/drawing/2014/main" id="{39187DA0-D458-7509-39DC-0E521AE5C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2016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4CFB6-577C-4D66-0645-99B91212A3B1}"/>
              </a:ext>
            </a:extLst>
          </p:cNvPr>
          <p:cNvSpPr>
            <a:spLocks noGrp="1"/>
          </p:cNvSpPr>
          <p:nvPr>
            <p:ph type="body" sz="quarter" idx="15"/>
          </p:nvPr>
        </p:nvSpPr>
        <p:spPr/>
        <p:txBody>
          <a:bodyPr/>
          <a:lstStyle/>
          <a:p>
            <a:r>
              <a:rPr lang="en-US" dirty="0"/>
              <a:t>There comes a time in long distance running you start to “smell the finish”. That time comes differently for everyone. 10 miles left, 20 miles left and for some it’s only when there’s 2 miles left. </a:t>
            </a:r>
          </a:p>
          <a:p>
            <a:r>
              <a:rPr lang="en-US" dirty="0"/>
              <a:t>Never compare your finish with someone else’s</a:t>
            </a:r>
          </a:p>
          <a:p>
            <a:r>
              <a:rPr lang="en-US" dirty="0"/>
              <a:t>The end of the school year brings on exciting times for some and anxious and stressful times for others.</a:t>
            </a:r>
          </a:p>
          <a:p>
            <a:r>
              <a:rPr lang="en-US" dirty="0"/>
              <a:t>How do you support others when you’re getting close to the finish and they are as well?</a:t>
            </a:r>
          </a:p>
          <a:p>
            <a:pPr marL="0" indent="0">
              <a:buNone/>
            </a:pPr>
            <a:endParaRPr lang="en-US" dirty="0"/>
          </a:p>
        </p:txBody>
      </p:sp>
      <p:sp>
        <p:nvSpPr>
          <p:cNvPr id="3" name="Text Placeholder 2">
            <a:extLst>
              <a:ext uri="{FF2B5EF4-FFF2-40B4-BE49-F238E27FC236}">
                <a16:creationId xmlns:a16="http://schemas.microsoft.com/office/drawing/2014/main" id="{C27CE087-F612-895A-B0E0-5B9B9B8ADB43}"/>
              </a:ext>
            </a:extLst>
          </p:cNvPr>
          <p:cNvSpPr>
            <a:spLocks noGrp="1"/>
          </p:cNvSpPr>
          <p:nvPr>
            <p:ph type="body" sz="quarter" idx="16"/>
          </p:nvPr>
        </p:nvSpPr>
        <p:spPr/>
        <p:txBody>
          <a:bodyPr/>
          <a:lstStyle/>
          <a:p>
            <a:r>
              <a:rPr lang="en-US" dirty="0"/>
              <a:t>When You Can Smell The Finish</a:t>
            </a:r>
          </a:p>
        </p:txBody>
      </p:sp>
      <p:pic>
        <p:nvPicPr>
          <p:cNvPr id="5" name="Picture 4">
            <a:extLst>
              <a:ext uri="{FF2B5EF4-FFF2-40B4-BE49-F238E27FC236}">
                <a16:creationId xmlns:a16="http://schemas.microsoft.com/office/drawing/2014/main" id="{F9DC792D-D4E2-9A9B-B002-41E32BA56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E6533A7-AE77-ECEC-F878-FF6F3AE2D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18C7D6BB-6C4B-1D72-A4A4-A6FECB04D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8418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4CFB6-577C-4D66-0645-99B91212A3B1}"/>
              </a:ext>
            </a:extLst>
          </p:cNvPr>
          <p:cNvSpPr>
            <a:spLocks noGrp="1"/>
          </p:cNvSpPr>
          <p:nvPr>
            <p:ph type="body" sz="quarter" idx="15"/>
          </p:nvPr>
        </p:nvSpPr>
        <p:spPr/>
        <p:txBody>
          <a:bodyPr/>
          <a:lstStyle/>
          <a:p>
            <a:r>
              <a:rPr lang="en-US" dirty="0"/>
              <a:t>There comes a time in long distance running you start to “smell the finish”. That time comes differently for everyone. 10 miles left, 20 miles left and for some it’s only when there’s 2 miles left. </a:t>
            </a:r>
          </a:p>
          <a:p>
            <a:r>
              <a:rPr lang="en-US" dirty="0"/>
              <a:t>Never compare your finish with someone else’s</a:t>
            </a:r>
          </a:p>
          <a:p>
            <a:r>
              <a:rPr lang="en-US" dirty="0"/>
              <a:t>The end of the school year brings on exciting times for some and anxious and stressful times for others.</a:t>
            </a:r>
          </a:p>
          <a:p>
            <a:r>
              <a:rPr lang="en-US" dirty="0"/>
              <a:t>How do you support others when you’re getting close to the finish and they are as well?</a:t>
            </a:r>
          </a:p>
          <a:p>
            <a:pPr marL="0" indent="0">
              <a:buNone/>
            </a:pPr>
            <a:endParaRPr lang="en-US" dirty="0"/>
          </a:p>
        </p:txBody>
      </p:sp>
      <p:sp>
        <p:nvSpPr>
          <p:cNvPr id="3" name="Text Placeholder 2">
            <a:extLst>
              <a:ext uri="{FF2B5EF4-FFF2-40B4-BE49-F238E27FC236}">
                <a16:creationId xmlns:a16="http://schemas.microsoft.com/office/drawing/2014/main" id="{C27CE087-F612-895A-B0E0-5B9B9B8ADB43}"/>
              </a:ext>
            </a:extLst>
          </p:cNvPr>
          <p:cNvSpPr>
            <a:spLocks noGrp="1"/>
          </p:cNvSpPr>
          <p:nvPr>
            <p:ph type="body" sz="quarter" idx="16"/>
          </p:nvPr>
        </p:nvSpPr>
        <p:spPr/>
        <p:txBody>
          <a:bodyPr/>
          <a:lstStyle/>
          <a:p>
            <a:r>
              <a:rPr lang="en-US" dirty="0"/>
              <a:t>When You Can Smell The Finish</a:t>
            </a:r>
          </a:p>
        </p:txBody>
      </p:sp>
      <p:pic>
        <p:nvPicPr>
          <p:cNvPr id="5" name="Picture 4">
            <a:extLst>
              <a:ext uri="{FF2B5EF4-FFF2-40B4-BE49-F238E27FC236}">
                <a16:creationId xmlns:a16="http://schemas.microsoft.com/office/drawing/2014/main" id="{F9DC792D-D4E2-9A9B-B002-41E32BA56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E6533A7-AE77-ECEC-F878-FF6F3AE2D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4809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4CFB6-577C-4D66-0645-99B91212A3B1}"/>
              </a:ext>
            </a:extLst>
          </p:cNvPr>
          <p:cNvSpPr>
            <a:spLocks noGrp="1"/>
          </p:cNvSpPr>
          <p:nvPr>
            <p:ph type="body" sz="quarter" idx="15"/>
          </p:nvPr>
        </p:nvSpPr>
        <p:spPr/>
        <p:txBody>
          <a:bodyPr/>
          <a:lstStyle/>
          <a:p>
            <a:r>
              <a:rPr lang="en-US" dirty="0"/>
              <a:t>There comes a time in long distance running you start to “smell the finish”. That time comes differently for everyone. 10 miles left, 20 miles left and for some it’s only when there’s 2 miles left. </a:t>
            </a:r>
          </a:p>
          <a:p>
            <a:r>
              <a:rPr lang="en-US" dirty="0"/>
              <a:t>Never compare your finish with someone else’s</a:t>
            </a:r>
          </a:p>
          <a:p>
            <a:r>
              <a:rPr lang="en-US" dirty="0"/>
              <a:t>The end of the school year brings on exciting times for some and anxious and stressful times for others.</a:t>
            </a:r>
          </a:p>
          <a:p>
            <a:r>
              <a:rPr lang="en-US" dirty="0"/>
              <a:t>How do you support others when you’re getting close to the finish and they are as well?</a:t>
            </a:r>
          </a:p>
          <a:p>
            <a:pPr marL="0" indent="0">
              <a:buNone/>
            </a:pPr>
            <a:endParaRPr lang="en-US" dirty="0"/>
          </a:p>
        </p:txBody>
      </p:sp>
      <p:sp>
        <p:nvSpPr>
          <p:cNvPr id="3" name="Text Placeholder 2">
            <a:extLst>
              <a:ext uri="{FF2B5EF4-FFF2-40B4-BE49-F238E27FC236}">
                <a16:creationId xmlns:a16="http://schemas.microsoft.com/office/drawing/2014/main" id="{C27CE087-F612-895A-B0E0-5B9B9B8ADB43}"/>
              </a:ext>
            </a:extLst>
          </p:cNvPr>
          <p:cNvSpPr>
            <a:spLocks noGrp="1"/>
          </p:cNvSpPr>
          <p:nvPr>
            <p:ph type="body" sz="quarter" idx="16"/>
          </p:nvPr>
        </p:nvSpPr>
        <p:spPr/>
        <p:txBody>
          <a:bodyPr/>
          <a:lstStyle/>
          <a:p>
            <a:r>
              <a:rPr lang="en-US" dirty="0"/>
              <a:t>When You Can Smell The Finish</a:t>
            </a:r>
          </a:p>
        </p:txBody>
      </p:sp>
      <p:pic>
        <p:nvPicPr>
          <p:cNvPr id="5" name="Picture 4">
            <a:extLst>
              <a:ext uri="{FF2B5EF4-FFF2-40B4-BE49-F238E27FC236}">
                <a16:creationId xmlns:a16="http://schemas.microsoft.com/office/drawing/2014/main" id="{F9DC792D-D4E2-9A9B-B002-41E32BA56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E6533A7-AE77-ECEC-F878-FF6F3AE2D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1A814A63-ED26-21E6-1403-44CEB8C3C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1759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D04C44-E1A6-C0CF-0627-B314424CB161}"/>
              </a:ext>
            </a:extLst>
          </p:cNvPr>
          <p:cNvSpPr>
            <a:spLocks noGrp="1"/>
          </p:cNvSpPr>
          <p:nvPr>
            <p:ph type="body" sz="quarter" idx="13"/>
          </p:nvPr>
        </p:nvSpPr>
        <p:spPr/>
        <p:txBody>
          <a:bodyPr/>
          <a:lstStyle/>
          <a:p>
            <a:r>
              <a:rPr lang="en-US" dirty="0"/>
              <a:t>How can supporting someone else keep you on track to meet your own goal?</a:t>
            </a:r>
          </a:p>
          <a:p>
            <a:r>
              <a:rPr lang="en-US" dirty="0"/>
              <a:t>Where can I apply this?</a:t>
            </a:r>
          </a:p>
          <a:p>
            <a:r>
              <a:rPr lang="en-US" dirty="0"/>
              <a:t>Is an accountability partner the same as my support?</a:t>
            </a:r>
          </a:p>
          <a:p>
            <a:r>
              <a:rPr lang="en-US" dirty="0"/>
              <a:t>Think of a situation that you can engage in during your journey towards your goal that you can support someone else.</a:t>
            </a:r>
          </a:p>
          <a:p>
            <a:r>
              <a:rPr lang="en-US" dirty="0"/>
              <a:t>Write down a couple ideas under your “new goal” column</a:t>
            </a:r>
          </a:p>
        </p:txBody>
      </p:sp>
      <p:sp>
        <p:nvSpPr>
          <p:cNvPr id="3" name="Text Placeholder 2">
            <a:extLst>
              <a:ext uri="{FF2B5EF4-FFF2-40B4-BE49-F238E27FC236}">
                <a16:creationId xmlns:a16="http://schemas.microsoft.com/office/drawing/2014/main" id="{DBAC6862-E0B8-4816-7A72-E64306068407}"/>
              </a:ext>
            </a:extLst>
          </p:cNvPr>
          <p:cNvSpPr>
            <a:spLocks noGrp="1"/>
          </p:cNvSpPr>
          <p:nvPr>
            <p:ph type="body" sz="quarter" idx="14"/>
          </p:nvPr>
        </p:nvSpPr>
        <p:spPr/>
        <p:txBody>
          <a:bodyPr/>
          <a:lstStyle/>
          <a:p>
            <a:r>
              <a:rPr lang="en-US" dirty="0"/>
              <a:t>Supporting You, Helps Me</a:t>
            </a:r>
          </a:p>
        </p:txBody>
      </p:sp>
      <p:pic>
        <p:nvPicPr>
          <p:cNvPr id="5" name="Picture 4">
            <a:extLst>
              <a:ext uri="{FF2B5EF4-FFF2-40B4-BE49-F238E27FC236}">
                <a16:creationId xmlns:a16="http://schemas.microsoft.com/office/drawing/2014/main" id="{4BCC8AB1-C368-6B82-381A-CD84F914B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E989FE0-4D4F-1FB6-856C-A524C8D54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2B7E942-0EF4-FBAA-32D0-8F5FB0D55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6F01D821-4C8B-69D9-FF4B-1AEF86C32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F40B90EA-FBAE-68B0-D25F-CA3E980F5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BD06F4A1-0881-BE7D-CABA-8CACAAB07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7BD3BE27-B995-54AF-5ED2-C93B68F4FC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5863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D04C44-E1A6-C0CF-0627-B314424CB161}"/>
              </a:ext>
            </a:extLst>
          </p:cNvPr>
          <p:cNvSpPr>
            <a:spLocks noGrp="1"/>
          </p:cNvSpPr>
          <p:nvPr>
            <p:ph type="body" sz="quarter" idx="13"/>
          </p:nvPr>
        </p:nvSpPr>
        <p:spPr/>
        <p:txBody>
          <a:bodyPr/>
          <a:lstStyle/>
          <a:p>
            <a:r>
              <a:rPr lang="en-US" dirty="0"/>
              <a:t>How can supporting someone else keep you on track to meet your own goal?</a:t>
            </a:r>
          </a:p>
          <a:p>
            <a:r>
              <a:rPr lang="en-US" dirty="0"/>
              <a:t>Where can I apply this?</a:t>
            </a:r>
          </a:p>
          <a:p>
            <a:r>
              <a:rPr lang="en-US" dirty="0"/>
              <a:t>Is an accountability partner the same as my support?</a:t>
            </a:r>
          </a:p>
          <a:p>
            <a:r>
              <a:rPr lang="en-US" dirty="0"/>
              <a:t>Think of a situation that you can engage in during your journey towards your goal that you can support someone else.</a:t>
            </a:r>
          </a:p>
          <a:p>
            <a:r>
              <a:rPr lang="en-US" dirty="0"/>
              <a:t>Write down a couple ideas under your “new goal” column</a:t>
            </a:r>
          </a:p>
        </p:txBody>
      </p:sp>
      <p:sp>
        <p:nvSpPr>
          <p:cNvPr id="3" name="Text Placeholder 2">
            <a:extLst>
              <a:ext uri="{FF2B5EF4-FFF2-40B4-BE49-F238E27FC236}">
                <a16:creationId xmlns:a16="http://schemas.microsoft.com/office/drawing/2014/main" id="{DBAC6862-E0B8-4816-7A72-E64306068407}"/>
              </a:ext>
            </a:extLst>
          </p:cNvPr>
          <p:cNvSpPr>
            <a:spLocks noGrp="1"/>
          </p:cNvSpPr>
          <p:nvPr>
            <p:ph type="body" sz="quarter" idx="14"/>
          </p:nvPr>
        </p:nvSpPr>
        <p:spPr/>
        <p:txBody>
          <a:bodyPr/>
          <a:lstStyle/>
          <a:p>
            <a:r>
              <a:rPr lang="en-US" dirty="0"/>
              <a:t>Supporting You, Helps Me</a:t>
            </a:r>
          </a:p>
        </p:txBody>
      </p:sp>
      <p:pic>
        <p:nvPicPr>
          <p:cNvPr id="5" name="Picture 4">
            <a:extLst>
              <a:ext uri="{FF2B5EF4-FFF2-40B4-BE49-F238E27FC236}">
                <a16:creationId xmlns:a16="http://schemas.microsoft.com/office/drawing/2014/main" id="{4BCC8AB1-C368-6B82-381A-CD84F914B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E989FE0-4D4F-1FB6-856C-A524C8D54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2B7E942-0EF4-FBAA-32D0-8F5FB0D55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6F01D821-4C8B-69D9-FF4B-1AEF86C32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F40B90EA-FBAE-68B0-D25F-CA3E980F5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BD06F4A1-0881-BE7D-CABA-8CACAAB07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7BD3BE27-B995-54AF-5ED2-C93B68F4FC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1CF195A-0FCE-AFBD-AFF2-8ADDED7EA3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3758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6C512E-E028-4956-AE3D-31CA377E2595}"/>
              </a:ext>
            </a:extLst>
          </p:cNvPr>
          <p:cNvSpPr>
            <a:spLocks noGrp="1"/>
          </p:cNvSpPr>
          <p:nvPr>
            <p:ph type="body" sz="quarter" idx="15"/>
          </p:nvPr>
        </p:nvSpPr>
        <p:spPr/>
        <p:txBody>
          <a:bodyPr/>
          <a:lstStyle/>
          <a:p>
            <a:pPr>
              <a:lnSpc>
                <a:spcPct val="100000"/>
              </a:lnSpc>
            </a:pPr>
            <a:r>
              <a:rPr lang="en-US" dirty="0"/>
              <a:t>First college graduate from my family on each side</a:t>
            </a:r>
          </a:p>
          <a:p>
            <a:pPr>
              <a:lnSpc>
                <a:spcPct val="100000"/>
              </a:lnSpc>
            </a:pPr>
            <a:r>
              <a:rPr lang="en-US" dirty="0"/>
              <a:t>I majored in Law Enforcement/Criminology</a:t>
            </a:r>
          </a:p>
          <a:p>
            <a:pPr>
              <a:lnSpc>
                <a:spcPct val="100000"/>
              </a:lnSpc>
            </a:pPr>
            <a:r>
              <a:rPr lang="en-US" dirty="0"/>
              <a:t>I never ran more than 1 mile until I was 30</a:t>
            </a:r>
          </a:p>
          <a:p>
            <a:pPr>
              <a:lnSpc>
                <a:spcPct val="100000"/>
              </a:lnSpc>
            </a:pPr>
            <a:r>
              <a:rPr lang="en-US" dirty="0"/>
              <a:t>I now run races that are 100 miles and longer</a:t>
            </a:r>
          </a:p>
          <a:p>
            <a:pPr>
              <a:lnSpc>
                <a:spcPct val="100000"/>
              </a:lnSpc>
            </a:pPr>
            <a:r>
              <a:rPr lang="en-US" dirty="0"/>
              <a:t>I didn’t become a teacher until I was 38 years old</a:t>
            </a:r>
          </a:p>
          <a:p>
            <a:pPr>
              <a:lnSpc>
                <a:spcPct val="100000"/>
              </a:lnSpc>
            </a:pPr>
            <a:r>
              <a:rPr lang="en-US" dirty="0"/>
              <a:t>I coach cross country and will lead an outdoor adventure club this coming school year</a:t>
            </a:r>
          </a:p>
        </p:txBody>
      </p:sp>
      <p:sp>
        <p:nvSpPr>
          <p:cNvPr id="3" name="Text Placeholder 2">
            <a:extLst>
              <a:ext uri="{FF2B5EF4-FFF2-40B4-BE49-F238E27FC236}">
                <a16:creationId xmlns:a16="http://schemas.microsoft.com/office/drawing/2014/main" id="{8A90B9F6-612F-4EF2-BBA8-8F690B6F442C}"/>
              </a:ext>
            </a:extLst>
          </p:cNvPr>
          <p:cNvSpPr>
            <a:spLocks noGrp="1"/>
          </p:cNvSpPr>
          <p:nvPr>
            <p:ph type="body" sz="quarter" idx="16"/>
          </p:nvPr>
        </p:nvSpPr>
        <p:spPr/>
        <p:txBody>
          <a:bodyPr/>
          <a:lstStyle/>
          <a:p>
            <a:r>
              <a:rPr lang="en-US" dirty="0"/>
              <a:t>About Me:</a:t>
            </a:r>
          </a:p>
        </p:txBody>
      </p:sp>
    </p:spTree>
    <p:extLst>
      <p:ext uri="{BB962C8B-B14F-4D97-AF65-F5344CB8AC3E}">
        <p14:creationId xmlns:p14="http://schemas.microsoft.com/office/powerpoint/2010/main" val="2635928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D04C44-E1A6-C0CF-0627-B314424CB161}"/>
              </a:ext>
            </a:extLst>
          </p:cNvPr>
          <p:cNvSpPr>
            <a:spLocks noGrp="1"/>
          </p:cNvSpPr>
          <p:nvPr>
            <p:ph type="body" sz="quarter" idx="13"/>
          </p:nvPr>
        </p:nvSpPr>
        <p:spPr/>
        <p:txBody>
          <a:bodyPr/>
          <a:lstStyle/>
          <a:p>
            <a:r>
              <a:rPr lang="en-US" dirty="0"/>
              <a:t>How can supporting someone else keep you on track to meet your own goal?</a:t>
            </a:r>
          </a:p>
          <a:p>
            <a:r>
              <a:rPr lang="en-US" dirty="0"/>
              <a:t>Where can I apply this?</a:t>
            </a:r>
          </a:p>
          <a:p>
            <a:r>
              <a:rPr lang="en-US" dirty="0"/>
              <a:t>Is an accountability partner the same as my support?</a:t>
            </a:r>
          </a:p>
          <a:p>
            <a:r>
              <a:rPr lang="en-US" dirty="0"/>
              <a:t>Think of a situation that you can engage in during your journey towards your goal that you can support someone else.</a:t>
            </a:r>
          </a:p>
          <a:p>
            <a:r>
              <a:rPr lang="en-US" dirty="0"/>
              <a:t>Write down a couple ideas under your “new goal” column</a:t>
            </a:r>
          </a:p>
        </p:txBody>
      </p:sp>
      <p:sp>
        <p:nvSpPr>
          <p:cNvPr id="3" name="Text Placeholder 2">
            <a:extLst>
              <a:ext uri="{FF2B5EF4-FFF2-40B4-BE49-F238E27FC236}">
                <a16:creationId xmlns:a16="http://schemas.microsoft.com/office/drawing/2014/main" id="{DBAC6862-E0B8-4816-7A72-E64306068407}"/>
              </a:ext>
            </a:extLst>
          </p:cNvPr>
          <p:cNvSpPr>
            <a:spLocks noGrp="1"/>
          </p:cNvSpPr>
          <p:nvPr>
            <p:ph type="body" sz="quarter" idx="14"/>
          </p:nvPr>
        </p:nvSpPr>
        <p:spPr/>
        <p:txBody>
          <a:bodyPr/>
          <a:lstStyle/>
          <a:p>
            <a:r>
              <a:rPr lang="en-US" dirty="0"/>
              <a:t>Supporting You, Helps Me</a:t>
            </a:r>
          </a:p>
        </p:txBody>
      </p:sp>
      <p:pic>
        <p:nvPicPr>
          <p:cNvPr id="5" name="Picture 4">
            <a:extLst>
              <a:ext uri="{FF2B5EF4-FFF2-40B4-BE49-F238E27FC236}">
                <a16:creationId xmlns:a16="http://schemas.microsoft.com/office/drawing/2014/main" id="{4BCC8AB1-C368-6B82-381A-CD84F914B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E989FE0-4D4F-1FB6-856C-A524C8D54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2B7E942-0EF4-FBAA-32D0-8F5FB0D55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6F01D821-4C8B-69D9-FF4B-1AEF86C32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F40B90EA-FBAE-68B0-D25F-CA3E980F5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BD06F4A1-0881-BE7D-CABA-8CACAAB07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7BD3BE27-B995-54AF-5ED2-C93B68F4FC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1CF195A-0FCE-AFBD-AFF2-8ADDED7EA3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BF8698F-32AA-C6D8-7D9D-AA1945FE35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6852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D04C44-E1A6-C0CF-0627-B314424CB161}"/>
              </a:ext>
            </a:extLst>
          </p:cNvPr>
          <p:cNvSpPr>
            <a:spLocks noGrp="1"/>
          </p:cNvSpPr>
          <p:nvPr>
            <p:ph type="body" sz="quarter" idx="13"/>
          </p:nvPr>
        </p:nvSpPr>
        <p:spPr/>
        <p:txBody>
          <a:bodyPr/>
          <a:lstStyle/>
          <a:p>
            <a:r>
              <a:rPr lang="en-US" dirty="0"/>
              <a:t>How can supporting someone else keep you on track to meet your own goal?</a:t>
            </a:r>
          </a:p>
          <a:p>
            <a:r>
              <a:rPr lang="en-US" dirty="0"/>
              <a:t>Where can I apply this?</a:t>
            </a:r>
          </a:p>
          <a:p>
            <a:r>
              <a:rPr lang="en-US" dirty="0"/>
              <a:t>Is an accountability partner the same as my support?</a:t>
            </a:r>
          </a:p>
          <a:p>
            <a:r>
              <a:rPr lang="en-US" dirty="0"/>
              <a:t>Think of a situation that you can engage in during your journey towards your goal that you can support someone else.</a:t>
            </a:r>
          </a:p>
          <a:p>
            <a:r>
              <a:rPr lang="en-US" dirty="0"/>
              <a:t>Write down a couple ideas under your “new goal” column</a:t>
            </a:r>
          </a:p>
        </p:txBody>
      </p:sp>
      <p:sp>
        <p:nvSpPr>
          <p:cNvPr id="3" name="Text Placeholder 2">
            <a:extLst>
              <a:ext uri="{FF2B5EF4-FFF2-40B4-BE49-F238E27FC236}">
                <a16:creationId xmlns:a16="http://schemas.microsoft.com/office/drawing/2014/main" id="{DBAC6862-E0B8-4816-7A72-E64306068407}"/>
              </a:ext>
            </a:extLst>
          </p:cNvPr>
          <p:cNvSpPr>
            <a:spLocks noGrp="1"/>
          </p:cNvSpPr>
          <p:nvPr>
            <p:ph type="body" sz="quarter" idx="14"/>
          </p:nvPr>
        </p:nvSpPr>
        <p:spPr/>
        <p:txBody>
          <a:bodyPr/>
          <a:lstStyle/>
          <a:p>
            <a:r>
              <a:rPr lang="en-US" dirty="0"/>
              <a:t>Supporting You, Helps Me</a:t>
            </a:r>
          </a:p>
        </p:txBody>
      </p:sp>
      <p:pic>
        <p:nvPicPr>
          <p:cNvPr id="5" name="Picture 4">
            <a:extLst>
              <a:ext uri="{FF2B5EF4-FFF2-40B4-BE49-F238E27FC236}">
                <a16:creationId xmlns:a16="http://schemas.microsoft.com/office/drawing/2014/main" id="{4BCC8AB1-C368-6B82-381A-CD84F914B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E989FE0-4D4F-1FB6-856C-A524C8D54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2B7E942-0EF4-FBAA-32D0-8F5FB0D55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6F01D821-4C8B-69D9-FF4B-1AEF86C32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F40B90EA-FBAE-68B0-D25F-CA3E980F5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BD06F4A1-0881-BE7D-CABA-8CACAAB07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7BD3BE27-B995-54AF-5ED2-C93B68F4FC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1CF195A-0FCE-AFBD-AFF2-8ADDED7EA3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BF8698F-32AA-C6D8-7D9D-AA1945FE35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D1BB20D-6354-EA08-D293-9D64A9DE1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3808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D04C44-E1A6-C0CF-0627-B314424CB161}"/>
              </a:ext>
            </a:extLst>
          </p:cNvPr>
          <p:cNvSpPr>
            <a:spLocks noGrp="1"/>
          </p:cNvSpPr>
          <p:nvPr>
            <p:ph type="body" sz="quarter" idx="13"/>
          </p:nvPr>
        </p:nvSpPr>
        <p:spPr/>
        <p:txBody>
          <a:bodyPr/>
          <a:lstStyle/>
          <a:p>
            <a:r>
              <a:rPr lang="en-US" dirty="0"/>
              <a:t>How can supporting someone else keep you on track to meet your own goal?</a:t>
            </a:r>
          </a:p>
          <a:p>
            <a:r>
              <a:rPr lang="en-US" dirty="0"/>
              <a:t>Where can I apply this?</a:t>
            </a:r>
          </a:p>
          <a:p>
            <a:r>
              <a:rPr lang="en-US" dirty="0"/>
              <a:t>Is an accountability partner the same as my support?</a:t>
            </a:r>
          </a:p>
          <a:p>
            <a:r>
              <a:rPr lang="en-US" dirty="0"/>
              <a:t>Think of a situation that you can engage in during your journey towards your goal that you can support someone else.</a:t>
            </a:r>
          </a:p>
          <a:p>
            <a:r>
              <a:rPr lang="en-US" dirty="0"/>
              <a:t>Write down a couple ideas under your “new goal” column</a:t>
            </a:r>
          </a:p>
        </p:txBody>
      </p:sp>
      <p:sp>
        <p:nvSpPr>
          <p:cNvPr id="3" name="Text Placeholder 2">
            <a:extLst>
              <a:ext uri="{FF2B5EF4-FFF2-40B4-BE49-F238E27FC236}">
                <a16:creationId xmlns:a16="http://schemas.microsoft.com/office/drawing/2014/main" id="{DBAC6862-E0B8-4816-7A72-E64306068407}"/>
              </a:ext>
            </a:extLst>
          </p:cNvPr>
          <p:cNvSpPr>
            <a:spLocks noGrp="1"/>
          </p:cNvSpPr>
          <p:nvPr>
            <p:ph type="body" sz="quarter" idx="14"/>
          </p:nvPr>
        </p:nvSpPr>
        <p:spPr/>
        <p:txBody>
          <a:bodyPr/>
          <a:lstStyle/>
          <a:p>
            <a:r>
              <a:rPr lang="en-US" dirty="0"/>
              <a:t>Supporting You, Helps Me</a:t>
            </a:r>
          </a:p>
        </p:txBody>
      </p:sp>
      <p:pic>
        <p:nvPicPr>
          <p:cNvPr id="5" name="Picture 4">
            <a:extLst>
              <a:ext uri="{FF2B5EF4-FFF2-40B4-BE49-F238E27FC236}">
                <a16:creationId xmlns:a16="http://schemas.microsoft.com/office/drawing/2014/main" id="{4BCC8AB1-C368-6B82-381A-CD84F914B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E989FE0-4D4F-1FB6-856C-A524C8D54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2B7E942-0EF4-FBAA-32D0-8F5FB0D55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6F01D821-4C8B-69D9-FF4B-1AEF86C32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F40B90EA-FBAE-68B0-D25F-CA3E980F5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BD06F4A1-0881-BE7D-CABA-8CACAAB07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7BD3BE27-B995-54AF-5ED2-C93B68F4FC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1CF195A-0FCE-AFBD-AFF2-8ADDED7EA3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BF8698F-32AA-C6D8-7D9D-AA1945FE35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5EF9B1-90EA-746B-E12B-2561C92BA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4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D04C44-E1A6-C0CF-0627-B314424CB161}"/>
              </a:ext>
            </a:extLst>
          </p:cNvPr>
          <p:cNvSpPr>
            <a:spLocks noGrp="1"/>
          </p:cNvSpPr>
          <p:nvPr>
            <p:ph type="body" sz="quarter" idx="13"/>
          </p:nvPr>
        </p:nvSpPr>
        <p:spPr/>
        <p:txBody>
          <a:bodyPr/>
          <a:lstStyle/>
          <a:p>
            <a:r>
              <a:rPr lang="en-US" dirty="0"/>
              <a:t>How can supporting someone else keep you on track to meet your own goal?</a:t>
            </a:r>
          </a:p>
          <a:p>
            <a:r>
              <a:rPr lang="en-US" dirty="0"/>
              <a:t>Where can I apply this?</a:t>
            </a:r>
          </a:p>
          <a:p>
            <a:r>
              <a:rPr lang="en-US" dirty="0"/>
              <a:t>Is an accountability partner the same as my support?</a:t>
            </a:r>
          </a:p>
          <a:p>
            <a:r>
              <a:rPr lang="en-US" dirty="0"/>
              <a:t>Think of a situation that you can engage in during your journey towards your goal that you can support someone else.</a:t>
            </a:r>
          </a:p>
          <a:p>
            <a:r>
              <a:rPr lang="en-US" dirty="0"/>
              <a:t>Write down a couple ideas under your “new goal” column</a:t>
            </a:r>
          </a:p>
        </p:txBody>
      </p:sp>
      <p:sp>
        <p:nvSpPr>
          <p:cNvPr id="3" name="Text Placeholder 2">
            <a:extLst>
              <a:ext uri="{FF2B5EF4-FFF2-40B4-BE49-F238E27FC236}">
                <a16:creationId xmlns:a16="http://schemas.microsoft.com/office/drawing/2014/main" id="{DBAC6862-E0B8-4816-7A72-E64306068407}"/>
              </a:ext>
            </a:extLst>
          </p:cNvPr>
          <p:cNvSpPr>
            <a:spLocks noGrp="1"/>
          </p:cNvSpPr>
          <p:nvPr>
            <p:ph type="body" sz="quarter" idx="14"/>
          </p:nvPr>
        </p:nvSpPr>
        <p:spPr/>
        <p:txBody>
          <a:bodyPr/>
          <a:lstStyle/>
          <a:p>
            <a:r>
              <a:rPr lang="en-US" dirty="0"/>
              <a:t>Supporting You, Helps Me</a:t>
            </a:r>
          </a:p>
        </p:txBody>
      </p:sp>
      <p:pic>
        <p:nvPicPr>
          <p:cNvPr id="5" name="Picture 4">
            <a:extLst>
              <a:ext uri="{FF2B5EF4-FFF2-40B4-BE49-F238E27FC236}">
                <a16:creationId xmlns:a16="http://schemas.microsoft.com/office/drawing/2014/main" id="{4BCC8AB1-C368-6B82-381A-CD84F914B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E989FE0-4D4F-1FB6-856C-A524C8D54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2B7E942-0EF4-FBAA-32D0-8F5FB0D55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6F01D821-4C8B-69D9-FF4B-1AEF86C32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F40B90EA-FBAE-68B0-D25F-CA3E980F5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BD06F4A1-0881-BE7D-CABA-8CACAAB07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7BD3BE27-B995-54AF-5ED2-C93B68F4FC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1CF195A-0FCE-AFBD-AFF2-8ADDED7EA3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BF8698F-32AA-C6D8-7D9D-AA1945FE35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5EF9B1-90EA-746B-E12B-2561C92BA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398E7A8-714B-6C09-D8F7-38F84BEC6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5743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D04C44-E1A6-C0CF-0627-B314424CB161}"/>
              </a:ext>
            </a:extLst>
          </p:cNvPr>
          <p:cNvSpPr>
            <a:spLocks noGrp="1"/>
          </p:cNvSpPr>
          <p:nvPr>
            <p:ph type="body" sz="quarter" idx="13"/>
          </p:nvPr>
        </p:nvSpPr>
        <p:spPr/>
        <p:txBody>
          <a:bodyPr/>
          <a:lstStyle/>
          <a:p>
            <a:r>
              <a:rPr lang="en-US" dirty="0"/>
              <a:t>How can supporting someone else keep you on track to meet your own goal?</a:t>
            </a:r>
          </a:p>
          <a:p>
            <a:r>
              <a:rPr lang="en-US" dirty="0"/>
              <a:t>Where can I apply this?</a:t>
            </a:r>
          </a:p>
          <a:p>
            <a:r>
              <a:rPr lang="en-US" dirty="0"/>
              <a:t>Is an accountability partner the same as my support?</a:t>
            </a:r>
          </a:p>
          <a:p>
            <a:r>
              <a:rPr lang="en-US" dirty="0"/>
              <a:t>Think of a situation that you can engage in during your journey towards your goal that you can support someone else.</a:t>
            </a:r>
          </a:p>
          <a:p>
            <a:r>
              <a:rPr lang="en-US" dirty="0"/>
              <a:t>Write down a couple ideas under your “new goal” column</a:t>
            </a:r>
          </a:p>
        </p:txBody>
      </p:sp>
      <p:sp>
        <p:nvSpPr>
          <p:cNvPr id="3" name="Text Placeholder 2">
            <a:extLst>
              <a:ext uri="{FF2B5EF4-FFF2-40B4-BE49-F238E27FC236}">
                <a16:creationId xmlns:a16="http://schemas.microsoft.com/office/drawing/2014/main" id="{DBAC6862-E0B8-4816-7A72-E64306068407}"/>
              </a:ext>
            </a:extLst>
          </p:cNvPr>
          <p:cNvSpPr>
            <a:spLocks noGrp="1"/>
          </p:cNvSpPr>
          <p:nvPr>
            <p:ph type="body" sz="quarter" idx="14"/>
          </p:nvPr>
        </p:nvSpPr>
        <p:spPr/>
        <p:txBody>
          <a:bodyPr/>
          <a:lstStyle/>
          <a:p>
            <a:r>
              <a:rPr lang="en-US" dirty="0"/>
              <a:t>Supporting You, Helps Me</a:t>
            </a:r>
          </a:p>
        </p:txBody>
      </p:sp>
      <p:pic>
        <p:nvPicPr>
          <p:cNvPr id="5" name="Picture 4">
            <a:extLst>
              <a:ext uri="{FF2B5EF4-FFF2-40B4-BE49-F238E27FC236}">
                <a16:creationId xmlns:a16="http://schemas.microsoft.com/office/drawing/2014/main" id="{4BCC8AB1-C368-6B82-381A-CD84F914B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E989FE0-4D4F-1FB6-856C-A524C8D54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2B7E942-0EF4-FBAA-32D0-8F5FB0D55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6F01D821-4C8B-69D9-FF4B-1AEF86C32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F40B90EA-FBAE-68B0-D25F-CA3E980F5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BD06F4A1-0881-BE7D-CABA-8CACAAB07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7BD3BE27-B995-54AF-5ED2-C93B68F4FC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1CF195A-0FCE-AFBD-AFF2-8ADDED7EA3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BF8698F-32AA-C6D8-7D9D-AA1945FE35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5EF9B1-90EA-746B-E12B-2561C92BA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398E7A8-714B-6C09-D8F7-38F84BEC6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F6E35B3F-6A60-4863-5924-DB0B2BA468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8530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D04C44-E1A6-C0CF-0627-B314424CB161}"/>
              </a:ext>
            </a:extLst>
          </p:cNvPr>
          <p:cNvSpPr>
            <a:spLocks noGrp="1"/>
          </p:cNvSpPr>
          <p:nvPr>
            <p:ph type="body" sz="quarter" idx="13"/>
          </p:nvPr>
        </p:nvSpPr>
        <p:spPr/>
        <p:txBody>
          <a:bodyPr/>
          <a:lstStyle/>
          <a:p>
            <a:r>
              <a:rPr lang="en-US" dirty="0"/>
              <a:t>How can supporting someone else keep you on track to meet your own goal?</a:t>
            </a:r>
          </a:p>
          <a:p>
            <a:r>
              <a:rPr lang="en-US" dirty="0"/>
              <a:t>Where can I apply this?</a:t>
            </a:r>
          </a:p>
          <a:p>
            <a:r>
              <a:rPr lang="en-US" dirty="0"/>
              <a:t>Is an accountability partner the same as my support?</a:t>
            </a:r>
          </a:p>
          <a:p>
            <a:r>
              <a:rPr lang="en-US" dirty="0"/>
              <a:t>Think of a situation that you can engage in during your journey towards your goal that you can support someone else.</a:t>
            </a:r>
          </a:p>
          <a:p>
            <a:r>
              <a:rPr lang="en-US" dirty="0"/>
              <a:t>Write down a couple ideas under your “new goal” column</a:t>
            </a:r>
          </a:p>
        </p:txBody>
      </p:sp>
      <p:sp>
        <p:nvSpPr>
          <p:cNvPr id="3" name="Text Placeholder 2">
            <a:extLst>
              <a:ext uri="{FF2B5EF4-FFF2-40B4-BE49-F238E27FC236}">
                <a16:creationId xmlns:a16="http://schemas.microsoft.com/office/drawing/2014/main" id="{DBAC6862-E0B8-4816-7A72-E64306068407}"/>
              </a:ext>
            </a:extLst>
          </p:cNvPr>
          <p:cNvSpPr>
            <a:spLocks noGrp="1"/>
          </p:cNvSpPr>
          <p:nvPr>
            <p:ph type="body" sz="quarter" idx="14"/>
          </p:nvPr>
        </p:nvSpPr>
        <p:spPr/>
        <p:txBody>
          <a:bodyPr/>
          <a:lstStyle/>
          <a:p>
            <a:r>
              <a:rPr lang="en-US" dirty="0"/>
              <a:t>Supporting You, Helps Me</a:t>
            </a:r>
          </a:p>
        </p:txBody>
      </p:sp>
      <p:pic>
        <p:nvPicPr>
          <p:cNvPr id="5" name="Picture 4">
            <a:extLst>
              <a:ext uri="{FF2B5EF4-FFF2-40B4-BE49-F238E27FC236}">
                <a16:creationId xmlns:a16="http://schemas.microsoft.com/office/drawing/2014/main" id="{4BCC8AB1-C368-6B82-381A-CD84F914B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E989FE0-4D4F-1FB6-856C-A524C8D54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2B7E942-0EF4-FBAA-32D0-8F5FB0D55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6F01D821-4C8B-69D9-FF4B-1AEF86C32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F40B90EA-FBAE-68B0-D25F-CA3E980F5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BD06F4A1-0881-BE7D-CABA-8CACAAB07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7BD3BE27-B995-54AF-5ED2-C93B68F4FC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1CF195A-0FCE-AFBD-AFF2-8ADDED7EA3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BF8698F-32AA-C6D8-7D9D-AA1945FE35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5EF9B1-90EA-746B-E12B-2561C92BA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398E7A8-714B-6C09-D8F7-38F84BEC6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F6E35B3F-6A60-4863-5924-DB0B2BA468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10DC746E-7E57-8DA6-130B-FCDA315BF0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8996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D04C44-E1A6-C0CF-0627-B314424CB161}"/>
              </a:ext>
            </a:extLst>
          </p:cNvPr>
          <p:cNvSpPr>
            <a:spLocks noGrp="1"/>
          </p:cNvSpPr>
          <p:nvPr>
            <p:ph type="body" sz="quarter" idx="13"/>
          </p:nvPr>
        </p:nvSpPr>
        <p:spPr/>
        <p:txBody>
          <a:bodyPr/>
          <a:lstStyle/>
          <a:p>
            <a:r>
              <a:rPr lang="en-US" dirty="0"/>
              <a:t>How can supporting someone else keep you on track to meet your own goal?</a:t>
            </a:r>
          </a:p>
          <a:p>
            <a:r>
              <a:rPr lang="en-US" dirty="0"/>
              <a:t>Where can I apply this?</a:t>
            </a:r>
          </a:p>
          <a:p>
            <a:r>
              <a:rPr lang="en-US" dirty="0"/>
              <a:t>Is an accountability partner the same as my support?</a:t>
            </a:r>
          </a:p>
          <a:p>
            <a:r>
              <a:rPr lang="en-US" dirty="0"/>
              <a:t>Think of a situation that you can engage in during your journey towards your goal that you can support someone else.</a:t>
            </a:r>
          </a:p>
          <a:p>
            <a:r>
              <a:rPr lang="en-US" dirty="0"/>
              <a:t>Write down a couple ideas under your “new goal” column</a:t>
            </a:r>
          </a:p>
        </p:txBody>
      </p:sp>
      <p:sp>
        <p:nvSpPr>
          <p:cNvPr id="3" name="Text Placeholder 2">
            <a:extLst>
              <a:ext uri="{FF2B5EF4-FFF2-40B4-BE49-F238E27FC236}">
                <a16:creationId xmlns:a16="http://schemas.microsoft.com/office/drawing/2014/main" id="{DBAC6862-E0B8-4816-7A72-E64306068407}"/>
              </a:ext>
            </a:extLst>
          </p:cNvPr>
          <p:cNvSpPr>
            <a:spLocks noGrp="1"/>
          </p:cNvSpPr>
          <p:nvPr>
            <p:ph type="body" sz="quarter" idx="14"/>
          </p:nvPr>
        </p:nvSpPr>
        <p:spPr/>
        <p:txBody>
          <a:bodyPr/>
          <a:lstStyle/>
          <a:p>
            <a:r>
              <a:rPr lang="en-US" dirty="0"/>
              <a:t>Supporting You, Helps Me</a:t>
            </a:r>
          </a:p>
        </p:txBody>
      </p:sp>
      <p:pic>
        <p:nvPicPr>
          <p:cNvPr id="5" name="Picture 4">
            <a:extLst>
              <a:ext uri="{FF2B5EF4-FFF2-40B4-BE49-F238E27FC236}">
                <a16:creationId xmlns:a16="http://schemas.microsoft.com/office/drawing/2014/main" id="{4BCC8AB1-C368-6B82-381A-CD84F914B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E989FE0-4D4F-1FB6-856C-A524C8D54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2B7E942-0EF4-FBAA-32D0-8F5FB0D55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6F01D821-4C8B-69D9-FF4B-1AEF86C32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F40B90EA-FBAE-68B0-D25F-CA3E980F5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BD06F4A1-0881-BE7D-CABA-8CACAAB07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7BD3BE27-B995-54AF-5ED2-C93B68F4FC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1CF195A-0FCE-AFBD-AFF2-8ADDED7EA3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BF8698F-32AA-C6D8-7D9D-AA1945FE35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A5EF9B1-90EA-746B-E12B-2561C92BA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398E7A8-714B-6C09-D8F7-38F84BEC6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F6E35B3F-6A60-4863-5924-DB0B2BA468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10DC746E-7E57-8DA6-130B-FCDA315BF0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2697BA29-4BE2-7873-9D88-FBD444A7BF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9589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E48ABB-AB03-6B4A-D5BF-4A7F0E9C8B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06085" y="-1116"/>
            <a:ext cx="3098378" cy="5659138"/>
          </a:xfrm>
          <a:prstGeom prst="rect">
            <a:avLst/>
          </a:prstGeom>
        </p:spPr>
      </p:pic>
    </p:spTree>
    <p:extLst>
      <p:ext uri="{BB962C8B-B14F-4D97-AF65-F5344CB8AC3E}">
        <p14:creationId xmlns:p14="http://schemas.microsoft.com/office/powerpoint/2010/main" val="2460844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E48ABB-AB03-6B4A-D5BF-4A7F0E9C8B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9402" y="729072"/>
            <a:ext cx="8031523" cy="4928950"/>
          </a:xfrm>
          <a:prstGeom prst="rect">
            <a:avLst/>
          </a:prstGeom>
        </p:spPr>
      </p:pic>
      <p:sp>
        <p:nvSpPr>
          <p:cNvPr id="2" name="TextBox 1">
            <a:extLst>
              <a:ext uri="{FF2B5EF4-FFF2-40B4-BE49-F238E27FC236}">
                <a16:creationId xmlns:a16="http://schemas.microsoft.com/office/drawing/2014/main" id="{2BE269D1-7C83-C9A6-02B1-881352627C7D}"/>
              </a:ext>
            </a:extLst>
          </p:cNvPr>
          <p:cNvSpPr txBox="1"/>
          <p:nvPr/>
        </p:nvSpPr>
        <p:spPr>
          <a:xfrm>
            <a:off x="5679583" y="4662149"/>
            <a:ext cx="3541690" cy="830997"/>
          </a:xfrm>
          <a:prstGeom prst="rect">
            <a:avLst/>
          </a:prstGeom>
          <a:noFill/>
        </p:spPr>
        <p:txBody>
          <a:bodyPr wrap="square" rtlCol="0">
            <a:spAutoFit/>
          </a:bodyPr>
          <a:lstStyle/>
          <a:p>
            <a:pPr algn="ctr"/>
            <a:r>
              <a:rPr lang="en-US" sz="2400" b="1" dirty="0" err="1">
                <a:solidFill>
                  <a:schemeClr val="bg1"/>
                </a:solidFill>
              </a:rPr>
              <a:t>Badwater</a:t>
            </a:r>
            <a:r>
              <a:rPr lang="en-US" sz="2400" b="1" dirty="0">
                <a:solidFill>
                  <a:schemeClr val="bg1"/>
                </a:solidFill>
              </a:rPr>
              <a:t> 135 2022</a:t>
            </a:r>
          </a:p>
          <a:p>
            <a:pPr algn="ctr"/>
            <a:r>
              <a:rPr lang="en-US" sz="2400" b="1" dirty="0">
                <a:solidFill>
                  <a:schemeClr val="bg1"/>
                </a:solidFill>
              </a:rPr>
              <a:t>Kelly’s Start</a:t>
            </a:r>
          </a:p>
        </p:txBody>
      </p:sp>
    </p:spTree>
    <p:extLst>
      <p:ext uri="{BB962C8B-B14F-4D97-AF65-F5344CB8AC3E}">
        <p14:creationId xmlns:p14="http://schemas.microsoft.com/office/powerpoint/2010/main" val="3558993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E48ABB-AB03-6B4A-D5BF-4A7F0E9C8B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9402" y="729072"/>
            <a:ext cx="8031523" cy="4928950"/>
          </a:xfrm>
          <a:prstGeom prst="rect">
            <a:avLst/>
          </a:prstGeom>
        </p:spPr>
      </p:pic>
      <p:sp>
        <p:nvSpPr>
          <p:cNvPr id="2" name="TextBox 1">
            <a:extLst>
              <a:ext uri="{FF2B5EF4-FFF2-40B4-BE49-F238E27FC236}">
                <a16:creationId xmlns:a16="http://schemas.microsoft.com/office/drawing/2014/main" id="{2BE269D1-7C83-C9A6-02B1-881352627C7D}"/>
              </a:ext>
            </a:extLst>
          </p:cNvPr>
          <p:cNvSpPr txBox="1"/>
          <p:nvPr/>
        </p:nvSpPr>
        <p:spPr>
          <a:xfrm>
            <a:off x="5679583" y="4662149"/>
            <a:ext cx="3541690" cy="830997"/>
          </a:xfrm>
          <a:prstGeom prst="rect">
            <a:avLst/>
          </a:prstGeom>
          <a:noFill/>
        </p:spPr>
        <p:txBody>
          <a:bodyPr wrap="square" rtlCol="0">
            <a:spAutoFit/>
          </a:bodyPr>
          <a:lstStyle/>
          <a:p>
            <a:pPr algn="ctr"/>
            <a:r>
              <a:rPr lang="en-US" sz="2400" b="1" dirty="0" err="1">
                <a:solidFill>
                  <a:schemeClr val="bg1"/>
                </a:solidFill>
              </a:rPr>
              <a:t>Badwater</a:t>
            </a:r>
            <a:r>
              <a:rPr lang="en-US" sz="2400" b="1" dirty="0">
                <a:solidFill>
                  <a:schemeClr val="bg1"/>
                </a:solidFill>
              </a:rPr>
              <a:t> 135 2022</a:t>
            </a:r>
          </a:p>
          <a:p>
            <a:pPr algn="ctr"/>
            <a:r>
              <a:rPr lang="en-US" sz="2400" b="1" dirty="0">
                <a:solidFill>
                  <a:schemeClr val="bg1"/>
                </a:solidFill>
              </a:rPr>
              <a:t>Kelly’s Start</a:t>
            </a:r>
          </a:p>
        </p:txBody>
      </p:sp>
      <p:pic>
        <p:nvPicPr>
          <p:cNvPr id="4" name="Picture 3">
            <a:extLst>
              <a:ext uri="{FF2B5EF4-FFF2-40B4-BE49-F238E27FC236}">
                <a16:creationId xmlns:a16="http://schemas.microsoft.com/office/drawing/2014/main" id="{DD8D7DF2-76AD-3E40-ADFD-D46FBD920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2336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447E50-D32A-402B-B3F9-211A8E652013}"/>
              </a:ext>
            </a:extLst>
          </p:cNvPr>
          <p:cNvSpPr>
            <a:spLocks noGrp="1"/>
          </p:cNvSpPr>
          <p:nvPr>
            <p:ph type="body" sz="quarter" idx="13"/>
          </p:nvPr>
        </p:nvSpPr>
        <p:spPr>
          <a:xfrm>
            <a:off x="508794" y="1493538"/>
            <a:ext cx="9348787" cy="4926012"/>
          </a:xfrm>
        </p:spPr>
        <p:txBody>
          <a:bodyPr/>
          <a:lstStyle/>
          <a:p>
            <a:pPr>
              <a:lnSpc>
                <a:spcPct val="100000"/>
              </a:lnSpc>
            </a:pPr>
            <a:r>
              <a:rPr lang="en-US" dirty="0"/>
              <a:t>Take out a piece of paper</a:t>
            </a:r>
          </a:p>
          <a:p>
            <a:pPr>
              <a:lnSpc>
                <a:spcPct val="100000"/>
              </a:lnSpc>
            </a:pPr>
            <a:r>
              <a:rPr lang="en-US" dirty="0"/>
              <a:t>Draw a line down the middle so you have two columns</a:t>
            </a:r>
          </a:p>
          <a:p>
            <a:pPr>
              <a:lnSpc>
                <a:spcPct val="100000"/>
              </a:lnSpc>
            </a:pPr>
            <a:r>
              <a:rPr lang="en-US" dirty="0"/>
              <a:t>Think of a goal that you set in the past and accomplished it</a:t>
            </a:r>
          </a:p>
          <a:p>
            <a:pPr>
              <a:lnSpc>
                <a:spcPct val="100000"/>
              </a:lnSpc>
            </a:pPr>
            <a:r>
              <a:rPr lang="en-US" dirty="0"/>
              <a:t>Write it on the left side of the paper</a:t>
            </a:r>
          </a:p>
          <a:p>
            <a:pPr>
              <a:lnSpc>
                <a:spcPct val="100000"/>
              </a:lnSpc>
            </a:pPr>
            <a:r>
              <a:rPr lang="en-US" dirty="0"/>
              <a:t>What actions did you take to get to that goal? Try to produce at least 3 actionable steps you took and write them down.</a:t>
            </a:r>
          </a:p>
        </p:txBody>
      </p:sp>
      <p:sp>
        <p:nvSpPr>
          <p:cNvPr id="3" name="Text Placeholder 2">
            <a:extLst>
              <a:ext uri="{FF2B5EF4-FFF2-40B4-BE49-F238E27FC236}">
                <a16:creationId xmlns:a16="http://schemas.microsoft.com/office/drawing/2014/main" id="{85EE5725-238E-4700-819F-A6FB32841F37}"/>
              </a:ext>
            </a:extLst>
          </p:cNvPr>
          <p:cNvSpPr>
            <a:spLocks noGrp="1"/>
          </p:cNvSpPr>
          <p:nvPr>
            <p:ph type="body" sz="quarter" idx="14"/>
          </p:nvPr>
        </p:nvSpPr>
        <p:spPr>
          <a:xfrm>
            <a:off x="508794" y="449177"/>
            <a:ext cx="10190163" cy="922337"/>
          </a:xfrm>
        </p:spPr>
        <p:txBody>
          <a:bodyPr/>
          <a:lstStyle/>
          <a:p>
            <a:r>
              <a:rPr lang="en-US" dirty="0"/>
              <a:t>Goal Setting and Measuring</a:t>
            </a:r>
          </a:p>
        </p:txBody>
      </p:sp>
    </p:spTree>
    <p:extLst>
      <p:ext uri="{BB962C8B-B14F-4D97-AF65-F5344CB8AC3E}">
        <p14:creationId xmlns:p14="http://schemas.microsoft.com/office/powerpoint/2010/main" val="2328769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E48ABB-AB03-6B4A-D5BF-4A7F0E9C8B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9402" y="729072"/>
            <a:ext cx="8031523" cy="4928950"/>
          </a:xfrm>
          <a:prstGeom prst="rect">
            <a:avLst/>
          </a:prstGeom>
        </p:spPr>
      </p:pic>
      <p:sp>
        <p:nvSpPr>
          <p:cNvPr id="2" name="TextBox 1">
            <a:extLst>
              <a:ext uri="{FF2B5EF4-FFF2-40B4-BE49-F238E27FC236}">
                <a16:creationId xmlns:a16="http://schemas.microsoft.com/office/drawing/2014/main" id="{2BE269D1-7C83-C9A6-02B1-881352627C7D}"/>
              </a:ext>
            </a:extLst>
          </p:cNvPr>
          <p:cNvSpPr txBox="1"/>
          <p:nvPr/>
        </p:nvSpPr>
        <p:spPr>
          <a:xfrm>
            <a:off x="5679583" y="4662149"/>
            <a:ext cx="3541690" cy="830997"/>
          </a:xfrm>
          <a:prstGeom prst="rect">
            <a:avLst/>
          </a:prstGeom>
          <a:noFill/>
        </p:spPr>
        <p:txBody>
          <a:bodyPr wrap="square" rtlCol="0">
            <a:spAutoFit/>
          </a:bodyPr>
          <a:lstStyle/>
          <a:p>
            <a:pPr algn="ctr"/>
            <a:r>
              <a:rPr lang="en-US" sz="2400" b="1" dirty="0" err="1">
                <a:solidFill>
                  <a:schemeClr val="bg1"/>
                </a:solidFill>
              </a:rPr>
              <a:t>Badwater</a:t>
            </a:r>
            <a:r>
              <a:rPr lang="en-US" sz="2400" b="1" dirty="0">
                <a:solidFill>
                  <a:schemeClr val="bg1"/>
                </a:solidFill>
              </a:rPr>
              <a:t> 135 2022</a:t>
            </a:r>
          </a:p>
          <a:p>
            <a:pPr algn="ctr"/>
            <a:r>
              <a:rPr lang="en-US" sz="2400" b="1" dirty="0">
                <a:solidFill>
                  <a:schemeClr val="bg1"/>
                </a:solidFill>
              </a:rPr>
              <a:t>Kelly’s Start</a:t>
            </a:r>
          </a:p>
        </p:txBody>
      </p:sp>
      <p:pic>
        <p:nvPicPr>
          <p:cNvPr id="4" name="Picture 3">
            <a:extLst>
              <a:ext uri="{FF2B5EF4-FFF2-40B4-BE49-F238E27FC236}">
                <a16:creationId xmlns:a16="http://schemas.microsoft.com/office/drawing/2014/main" id="{DD8D7DF2-76AD-3E40-ADFD-D46FBD920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F878785-B4FC-DF65-5E0E-98E15A131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3631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running on a trail in the woods&#10;&#10;Description automatically generated with medium confidence">
            <a:extLst>
              <a:ext uri="{FF2B5EF4-FFF2-40B4-BE49-F238E27FC236}">
                <a16:creationId xmlns:a16="http://schemas.microsoft.com/office/drawing/2014/main" id="{6FC4379C-36E5-1E66-18D2-02F8A534A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4" y="504786"/>
            <a:ext cx="4073912" cy="3055434"/>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person standing in front of a sign&#10;&#10;Description automatically generated with medium confidence">
            <a:extLst>
              <a:ext uri="{FF2B5EF4-FFF2-40B4-BE49-F238E27FC236}">
                <a16:creationId xmlns:a16="http://schemas.microsoft.com/office/drawing/2014/main" id="{7C1C81A4-0974-809D-3804-E6585C4B5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040" y="504786"/>
            <a:ext cx="4073912" cy="3055434"/>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A group of people posing for a photo&#10;&#10;Description automatically generated">
            <a:extLst>
              <a:ext uri="{FF2B5EF4-FFF2-40B4-BE49-F238E27FC236}">
                <a16:creationId xmlns:a16="http://schemas.microsoft.com/office/drawing/2014/main" id="{C37F0D3B-CF6A-E3E1-AFC8-4F970A6BD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78" y="3651659"/>
            <a:ext cx="4073912" cy="3055434"/>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descr="A picture containing grass, person, outdoor&#10;&#10;Description automatically generated">
            <a:extLst>
              <a:ext uri="{FF2B5EF4-FFF2-40B4-BE49-F238E27FC236}">
                <a16:creationId xmlns:a16="http://schemas.microsoft.com/office/drawing/2014/main" id="{F03AB059-536E-21B9-7047-CAF03E9CBFD4}"/>
              </a:ext>
            </a:extLst>
          </p:cNvPr>
          <p:cNvPicPr>
            <a:picLocks noChangeAspect="1"/>
          </p:cNvPicPr>
          <p:nvPr/>
        </p:nvPicPr>
        <p:blipFill rotWithShape="1">
          <a:blip r:embed="rId5">
            <a:extLst>
              <a:ext uri="{28A0092B-C50C-407E-A947-70E740481C1C}">
                <a14:useLocalDpi xmlns:a14="http://schemas.microsoft.com/office/drawing/2010/main" val="0"/>
              </a:ext>
            </a:extLst>
          </a:blip>
          <a:srcRect t="20607" r="8762" b="13419"/>
          <a:stretch/>
        </p:blipFill>
        <p:spPr>
          <a:xfrm>
            <a:off x="7472483" y="3651659"/>
            <a:ext cx="2051076" cy="3055434"/>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person in a yellow dress talking on a cell phone next to a person in a yellow dress&#10;&#10;Description automatically generated with low confidence">
            <a:extLst>
              <a:ext uri="{FF2B5EF4-FFF2-40B4-BE49-F238E27FC236}">
                <a16:creationId xmlns:a16="http://schemas.microsoft.com/office/drawing/2014/main" id="{68AC85DC-B24E-C1B3-3886-C71FAB958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3140" y="3651659"/>
            <a:ext cx="2176998" cy="3055435"/>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A person running on a hill&#10;&#10;Description automatically generated with medium confidence">
            <a:extLst>
              <a:ext uri="{FF2B5EF4-FFF2-40B4-BE49-F238E27FC236}">
                <a16:creationId xmlns:a16="http://schemas.microsoft.com/office/drawing/2014/main" id="{EBD0EE4E-49BE-7969-0757-67D13F4A9372}"/>
              </a:ext>
            </a:extLst>
          </p:cNvPr>
          <p:cNvPicPr>
            <a:picLocks noChangeAspect="1"/>
          </p:cNvPicPr>
          <p:nvPr/>
        </p:nvPicPr>
        <p:blipFill rotWithShape="1">
          <a:blip r:embed="rId7">
            <a:extLst>
              <a:ext uri="{28A0092B-C50C-407E-A947-70E740481C1C}">
                <a14:useLocalDpi xmlns:a14="http://schemas.microsoft.com/office/drawing/2010/main" val="0"/>
              </a:ext>
            </a:extLst>
          </a:blip>
          <a:srcRect l="21589" t="19042" r="26257" b="5295"/>
          <a:stretch/>
        </p:blipFill>
        <p:spPr>
          <a:xfrm>
            <a:off x="9268707" y="504786"/>
            <a:ext cx="2923293" cy="3055433"/>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descr="A picture containing person, wall, indoor, person&#10;&#10;Description automatically generated">
            <a:extLst>
              <a:ext uri="{FF2B5EF4-FFF2-40B4-BE49-F238E27FC236}">
                <a16:creationId xmlns:a16="http://schemas.microsoft.com/office/drawing/2014/main" id="{66A44167-BCB0-A151-BC96-7002258457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5904" y="3651659"/>
            <a:ext cx="1808918" cy="2084528"/>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37097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512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2DC274-0C49-4EEE-BA4B-ECCBAC83764A}"/>
              </a:ext>
            </a:extLst>
          </p:cNvPr>
          <p:cNvSpPr>
            <a:spLocks noGrp="1"/>
          </p:cNvSpPr>
          <p:nvPr>
            <p:ph type="body" sz="quarter" idx="15"/>
          </p:nvPr>
        </p:nvSpPr>
        <p:spPr>
          <a:xfrm>
            <a:off x="659134" y="1599278"/>
            <a:ext cx="10323191" cy="4926012"/>
          </a:xfrm>
        </p:spPr>
        <p:txBody>
          <a:bodyPr numCol="1"/>
          <a:lstStyle/>
          <a:p>
            <a:r>
              <a:rPr lang="en-US" sz="3000" b="1" dirty="0"/>
              <a:t>Ultrarunner Community vs Educational Community</a:t>
            </a:r>
          </a:p>
          <a:p>
            <a:pPr lvl="1">
              <a:lnSpc>
                <a:spcPct val="100000"/>
              </a:lnSpc>
            </a:pPr>
            <a:r>
              <a:rPr lang="en-US" sz="2800" dirty="0"/>
              <a:t>Diverse and eclectic</a:t>
            </a:r>
          </a:p>
          <a:p>
            <a:pPr lvl="1">
              <a:lnSpc>
                <a:spcPct val="100000"/>
              </a:lnSpc>
            </a:pPr>
            <a:r>
              <a:rPr lang="en-US" sz="2800" dirty="0"/>
              <a:t>500 friends</a:t>
            </a:r>
          </a:p>
          <a:p>
            <a:pPr lvl="1">
              <a:lnSpc>
                <a:spcPct val="100000"/>
              </a:lnSpc>
            </a:pPr>
            <a:r>
              <a:rPr lang="en-US" sz="2800" dirty="0"/>
              <a:t>Learn so much from others </a:t>
            </a:r>
          </a:p>
          <a:p>
            <a:pPr lvl="1">
              <a:lnSpc>
                <a:spcPct val="100000"/>
              </a:lnSpc>
            </a:pPr>
            <a:r>
              <a:rPr lang="en-US" sz="2800" dirty="0"/>
              <a:t>Opportunities for travel</a:t>
            </a:r>
          </a:p>
          <a:p>
            <a:pPr lvl="1">
              <a:lnSpc>
                <a:spcPct val="100000"/>
              </a:lnSpc>
            </a:pPr>
            <a:r>
              <a:rPr lang="en-US" sz="2800" dirty="0"/>
              <a:t>So many ways to give back</a:t>
            </a:r>
          </a:p>
          <a:p>
            <a:pPr lvl="1">
              <a:lnSpc>
                <a:spcPct val="100000"/>
              </a:lnSpc>
            </a:pPr>
            <a:r>
              <a:rPr lang="en-US" sz="2800" dirty="0"/>
              <a:t>Side by side with professionals and newbies</a:t>
            </a:r>
          </a:p>
          <a:p>
            <a:pPr lvl="1">
              <a:lnSpc>
                <a:spcPct val="100000"/>
              </a:lnSpc>
            </a:pPr>
            <a:r>
              <a:rPr lang="en-US" sz="2800" dirty="0"/>
              <a:t>Super important to have a support team</a:t>
            </a:r>
          </a:p>
          <a:p>
            <a:pPr lvl="1"/>
            <a:endParaRPr lang="en-US" dirty="0"/>
          </a:p>
          <a:p>
            <a:pPr lvl="1"/>
            <a:endParaRPr lang="en-US" dirty="0"/>
          </a:p>
          <a:p>
            <a:endParaRPr lang="en-US" dirty="0"/>
          </a:p>
        </p:txBody>
      </p:sp>
      <p:sp>
        <p:nvSpPr>
          <p:cNvPr id="3" name="Text Placeholder 2">
            <a:extLst>
              <a:ext uri="{FF2B5EF4-FFF2-40B4-BE49-F238E27FC236}">
                <a16:creationId xmlns:a16="http://schemas.microsoft.com/office/drawing/2014/main" id="{325A820F-571D-43C4-85EE-A4CDFE5F139A}"/>
              </a:ext>
            </a:extLst>
          </p:cNvPr>
          <p:cNvSpPr>
            <a:spLocks noGrp="1"/>
          </p:cNvSpPr>
          <p:nvPr>
            <p:ph type="body" sz="quarter" idx="16"/>
          </p:nvPr>
        </p:nvSpPr>
        <p:spPr/>
        <p:txBody>
          <a:bodyPr/>
          <a:lstStyle/>
          <a:p>
            <a:r>
              <a:rPr lang="en-US" dirty="0"/>
              <a:t>Community and Support</a:t>
            </a:r>
          </a:p>
        </p:txBody>
      </p:sp>
    </p:spTree>
    <p:extLst>
      <p:ext uri="{BB962C8B-B14F-4D97-AF65-F5344CB8AC3E}">
        <p14:creationId xmlns:p14="http://schemas.microsoft.com/office/powerpoint/2010/main" val="2830535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6DFA8D-5A21-420A-9E0D-6C873CF6152F}"/>
              </a:ext>
            </a:extLst>
          </p:cNvPr>
          <p:cNvSpPr>
            <a:spLocks noGrp="1"/>
          </p:cNvSpPr>
          <p:nvPr>
            <p:ph type="body" sz="quarter" idx="13"/>
          </p:nvPr>
        </p:nvSpPr>
        <p:spPr/>
        <p:txBody>
          <a:bodyPr/>
          <a:lstStyle/>
          <a:p>
            <a:r>
              <a:rPr lang="en-US" dirty="0"/>
              <a:t>Think of a new goal you would like to set. It can be a personal goal, professional goal, spiritual goal, etc.</a:t>
            </a:r>
          </a:p>
          <a:p>
            <a:r>
              <a:rPr lang="en-US" dirty="0"/>
              <a:t>Write your new goal on the right side</a:t>
            </a:r>
          </a:p>
          <a:p>
            <a:r>
              <a:rPr lang="en-US" dirty="0"/>
              <a:t>On the left side where your previous goal is written, I want you to write the people and support you received.</a:t>
            </a:r>
          </a:p>
          <a:p>
            <a:r>
              <a:rPr lang="en-US" dirty="0"/>
              <a:t>Maybe it was a spouse, a partner, a co-worker, etc.</a:t>
            </a:r>
          </a:p>
          <a:p>
            <a:r>
              <a:rPr lang="en-US" dirty="0"/>
              <a:t>Who can help you with your new goal?</a:t>
            </a:r>
          </a:p>
          <a:p>
            <a:endParaRPr lang="en-US" dirty="0"/>
          </a:p>
        </p:txBody>
      </p:sp>
      <p:sp>
        <p:nvSpPr>
          <p:cNvPr id="3" name="Text Placeholder 2">
            <a:extLst>
              <a:ext uri="{FF2B5EF4-FFF2-40B4-BE49-F238E27FC236}">
                <a16:creationId xmlns:a16="http://schemas.microsoft.com/office/drawing/2014/main" id="{52656E6E-34E9-498C-9782-C71188A0420F}"/>
              </a:ext>
            </a:extLst>
          </p:cNvPr>
          <p:cNvSpPr>
            <a:spLocks noGrp="1"/>
          </p:cNvSpPr>
          <p:nvPr>
            <p:ph type="body" sz="quarter" idx="14"/>
          </p:nvPr>
        </p:nvSpPr>
        <p:spPr/>
        <p:txBody>
          <a:bodyPr/>
          <a:lstStyle/>
          <a:p>
            <a:r>
              <a:rPr lang="en-US" dirty="0"/>
              <a:t>New Goal</a:t>
            </a:r>
          </a:p>
        </p:txBody>
      </p:sp>
    </p:spTree>
    <p:extLst>
      <p:ext uri="{BB962C8B-B14F-4D97-AF65-F5344CB8AC3E}">
        <p14:creationId xmlns:p14="http://schemas.microsoft.com/office/powerpoint/2010/main" val="870534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FD2891-6C59-4FCC-B53C-F38F11AC9B2B}"/>
              </a:ext>
            </a:extLst>
          </p:cNvPr>
          <p:cNvSpPr>
            <a:spLocks noGrp="1"/>
          </p:cNvSpPr>
          <p:nvPr>
            <p:ph type="body" sz="quarter" idx="16"/>
          </p:nvPr>
        </p:nvSpPr>
        <p:spPr/>
        <p:txBody>
          <a:bodyPr>
            <a:normAutofit fontScale="77500" lnSpcReduction="20000"/>
          </a:bodyPr>
          <a:lstStyle/>
          <a:p>
            <a:r>
              <a:rPr lang="en-US" dirty="0"/>
              <a:t>Mental Outlook and Measuring Success</a:t>
            </a:r>
          </a:p>
        </p:txBody>
      </p:sp>
      <p:pic>
        <p:nvPicPr>
          <p:cNvPr id="5" name="Picture 4" descr="Diagram&#10;&#10;Description automatically generated">
            <a:extLst>
              <a:ext uri="{FF2B5EF4-FFF2-40B4-BE49-F238E27FC236}">
                <a16:creationId xmlns:a16="http://schemas.microsoft.com/office/drawing/2014/main" id="{CF1C64B5-E63F-40BE-9A70-3AF3DD670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34" y="1286610"/>
            <a:ext cx="8823294" cy="4649122"/>
          </a:xfrm>
          <a:prstGeom prst="rect">
            <a:avLst/>
          </a:prstGeom>
        </p:spPr>
      </p:pic>
    </p:spTree>
    <p:extLst>
      <p:ext uri="{BB962C8B-B14F-4D97-AF65-F5344CB8AC3E}">
        <p14:creationId xmlns:p14="http://schemas.microsoft.com/office/powerpoint/2010/main" val="3527351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7E244B-C885-4C5B-9847-52F2BD247977}"/>
              </a:ext>
            </a:extLst>
          </p:cNvPr>
          <p:cNvSpPr>
            <a:spLocks noGrp="1"/>
          </p:cNvSpPr>
          <p:nvPr>
            <p:ph type="body" sz="quarter" idx="15"/>
          </p:nvPr>
        </p:nvSpPr>
        <p:spPr>
          <a:xfrm>
            <a:off x="607906" y="1187355"/>
            <a:ext cx="9348787" cy="5178176"/>
          </a:xfrm>
        </p:spPr>
        <p:txBody>
          <a:bodyPr>
            <a:normAutofit/>
          </a:bodyPr>
          <a:lstStyle/>
          <a:p>
            <a:r>
              <a:rPr lang="en-US" dirty="0"/>
              <a:t>The finish can feel so very far away. How do we chunk things down into manageable pieces? </a:t>
            </a:r>
          </a:p>
          <a:p>
            <a:r>
              <a:rPr lang="en-US" dirty="0"/>
              <a:t>It’s all fun in the beginning until it’s not.</a:t>
            </a:r>
          </a:p>
          <a:p>
            <a:r>
              <a:rPr lang="en-US" dirty="0"/>
              <a:t>Having solid “seen” benchmarks helps us always know “where we’re at”</a:t>
            </a:r>
          </a:p>
          <a:p>
            <a:r>
              <a:rPr lang="en-US" dirty="0"/>
              <a:t>How do we measure our “gain”, how do we help our students measure their “gain”?</a:t>
            </a:r>
          </a:p>
          <a:p>
            <a:r>
              <a:rPr lang="en-US" dirty="0"/>
              <a:t>What happens mentally when we don’t measure our “gain”?</a:t>
            </a:r>
          </a:p>
          <a:p>
            <a:r>
              <a:rPr lang="en-US" dirty="0"/>
              <a:t>What happens when we/students don’t have any “gain”?</a:t>
            </a:r>
          </a:p>
          <a:p>
            <a:endParaRPr lang="en-US" dirty="0"/>
          </a:p>
        </p:txBody>
      </p:sp>
      <p:sp>
        <p:nvSpPr>
          <p:cNvPr id="3" name="Text Placeholder 2">
            <a:extLst>
              <a:ext uri="{FF2B5EF4-FFF2-40B4-BE49-F238E27FC236}">
                <a16:creationId xmlns:a16="http://schemas.microsoft.com/office/drawing/2014/main" id="{93D1D75A-378B-4C91-AF34-A2436A05E688}"/>
              </a:ext>
            </a:extLst>
          </p:cNvPr>
          <p:cNvSpPr>
            <a:spLocks noGrp="1"/>
          </p:cNvSpPr>
          <p:nvPr>
            <p:ph type="body" sz="quarter" idx="16"/>
          </p:nvPr>
        </p:nvSpPr>
        <p:spPr/>
        <p:txBody>
          <a:bodyPr>
            <a:normAutofit fontScale="77500" lnSpcReduction="20000"/>
          </a:bodyPr>
          <a:lstStyle/>
          <a:p>
            <a:r>
              <a:rPr lang="en-US" dirty="0"/>
              <a:t>The Long Haul for Runners and Students</a:t>
            </a:r>
          </a:p>
        </p:txBody>
      </p:sp>
    </p:spTree>
    <p:extLst>
      <p:ext uri="{BB962C8B-B14F-4D97-AF65-F5344CB8AC3E}">
        <p14:creationId xmlns:p14="http://schemas.microsoft.com/office/powerpoint/2010/main" val="831695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94E1F6-7567-4892-A381-7814B3775F2C}"/>
              </a:ext>
            </a:extLst>
          </p:cNvPr>
          <p:cNvSpPr>
            <a:spLocks noGrp="1"/>
          </p:cNvSpPr>
          <p:nvPr>
            <p:ph type="body" sz="quarter" idx="13"/>
          </p:nvPr>
        </p:nvSpPr>
        <p:spPr>
          <a:xfrm>
            <a:off x="713710" y="1379539"/>
            <a:ext cx="9348787" cy="5038724"/>
          </a:xfrm>
        </p:spPr>
        <p:txBody>
          <a:bodyPr/>
          <a:lstStyle/>
          <a:p>
            <a:r>
              <a:rPr lang="en-US" dirty="0"/>
              <a:t>Look back on the left side column – Write down 3 measurable steps that would have helped you measure if you were making gains? </a:t>
            </a:r>
          </a:p>
          <a:p>
            <a:r>
              <a:rPr lang="en-US" dirty="0"/>
              <a:t>Did you celebrate them when they happened? Is it easier to look back and say “oh wow, yeah those were milestones”</a:t>
            </a:r>
          </a:p>
          <a:p>
            <a:r>
              <a:rPr lang="en-US" dirty="0"/>
              <a:t>What small gains will you be sure to notice and celebrate with your new goal? Write down three of them.</a:t>
            </a:r>
          </a:p>
          <a:p>
            <a:endParaRPr lang="en-US" dirty="0"/>
          </a:p>
        </p:txBody>
      </p:sp>
      <p:sp>
        <p:nvSpPr>
          <p:cNvPr id="3" name="Text Placeholder 2">
            <a:extLst>
              <a:ext uri="{FF2B5EF4-FFF2-40B4-BE49-F238E27FC236}">
                <a16:creationId xmlns:a16="http://schemas.microsoft.com/office/drawing/2014/main" id="{48F4321B-545E-4694-9FB3-F1561A54240E}"/>
              </a:ext>
            </a:extLst>
          </p:cNvPr>
          <p:cNvSpPr>
            <a:spLocks noGrp="1"/>
          </p:cNvSpPr>
          <p:nvPr>
            <p:ph type="body" sz="quarter" idx="14"/>
          </p:nvPr>
        </p:nvSpPr>
        <p:spPr/>
        <p:txBody>
          <a:bodyPr>
            <a:normAutofit fontScale="85000" lnSpcReduction="10000"/>
          </a:bodyPr>
          <a:lstStyle/>
          <a:p>
            <a:r>
              <a:rPr lang="en-US" dirty="0"/>
              <a:t>What were your “gains” in your goal?</a:t>
            </a:r>
          </a:p>
        </p:txBody>
      </p:sp>
    </p:spTree>
    <p:extLst>
      <p:ext uri="{BB962C8B-B14F-4D97-AF65-F5344CB8AC3E}">
        <p14:creationId xmlns:p14="http://schemas.microsoft.com/office/powerpoint/2010/main" val="1248832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778CF4-B53E-4981-9480-B3A63BBFCBE2}"/>
              </a:ext>
            </a:extLst>
          </p:cNvPr>
          <p:cNvSpPr>
            <a:spLocks noGrp="1"/>
          </p:cNvSpPr>
          <p:nvPr>
            <p:ph type="body" sz="quarter" idx="15"/>
          </p:nvPr>
        </p:nvSpPr>
        <p:spPr/>
        <p:txBody>
          <a:bodyPr/>
          <a:lstStyle/>
          <a:p>
            <a:r>
              <a:rPr lang="en-US" dirty="0"/>
              <a:t>When running long distance, a lot of runners rely on a crew (their support team)</a:t>
            </a:r>
          </a:p>
          <a:p>
            <a:r>
              <a:rPr lang="en-US" dirty="0"/>
              <a:t>When teaching who do we use? Who is your support team?</a:t>
            </a:r>
          </a:p>
          <a:p>
            <a:r>
              <a:rPr lang="en-US" dirty="0"/>
              <a:t>I came in as a new IT teacher and into a new IT pathway at our school. </a:t>
            </a:r>
          </a:p>
          <a:p>
            <a:r>
              <a:rPr lang="en-US" dirty="0"/>
              <a:t>Even beginners can have success (remember, measure from the bottom up)</a:t>
            </a:r>
          </a:p>
          <a:p>
            <a:r>
              <a:rPr lang="en-US" dirty="0"/>
              <a:t>Look for resources, I inquired to junk mail when I found </a:t>
            </a:r>
            <a:r>
              <a:rPr lang="en-US" dirty="0" err="1"/>
              <a:t>TestOut</a:t>
            </a:r>
            <a:r>
              <a:rPr lang="en-US" dirty="0"/>
              <a:t>.</a:t>
            </a:r>
          </a:p>
        </p:txBody>
      </p:sp>
      <p:sp>
        <p:nvSpPr>
          <p:cNvPr id="3" name="Text Placeholder 2">
            <a:extLst>
              <a:ext uri="{FF2B5EF4-FFF2-40B4-BE49-F238E27FC236}">
                <a16:creationId xmlns:a16="http://schemas.microsoft.com/office/drawing/2014/main" id="{8D3D4E71-BA30-473E-897A-AB0329619763}"/>
              </a:ext>
            </a:extLst>
          </p:cNvPr>
          <p:cNvSpPr>
            <a:spLocks noGrp="1"/>
          </p:cNvSpPr>
          <p:nvPr>
            <p:ph type="body" sz="quarter" idx="16"/>
          </p:nvPr>
        </p:nvSpPr>
        <p:spPr/>
        <p:txBody>
          <a:bodyPr/>
          <a:lstStyle/>
          <a:p>
            <a:r>
              <a:rPr lang="en-US" dirty="0"/>
              <a:t>Resources and Support</a:t>
            </a:r>
          </a:p>
        </p:txBody>
      </p:sp>
    </p:spTree>
    <p:extLst>
      <p:ext uri="{BB962C8B-B14F-4D97-AF65-F5344CB8AC3E}">
        <p14:creationId xmlns:p14="http://schemas.microsoft.com/office/powerpoint/2010/main" val="91966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9252</TotalTime>
  <Words>2796</Words>
  <Application>Microsoft Office PowerPoint</Application>
  <PresentationFormat>Widescreen</PresentationFormat>
  <Paragraphs>169</Paragraphs>
  <Slides>32</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Kepler Std Medium</vt:lpstr>
      <vt:lpstr>Open Sans</vt:lpstr>
      <vt:lpstr>Vinyl OT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Wheeler</dc:creator>
  <cp:lastModifiedBy>Stevie George</cp:lastModifiedBy>
  <cp:revision>32</cp:revision>
  <dcterms:created xsi:type="dcterms:W3CDTF">2022-04-19T15:17:02Z</dcterms:created>
  <dcterms:modified xsi:type="dcterms:W3CDTF">2022-07-12T22:36:25Z</dcterms:modified>
</cp:coreProperties>
</file>